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</p:sldMasterIdLst>
  <p:notesMasterIdLst>
    <p:notesMasterId r:id="rId16"/>
  </p:notesMasterIdLst>
  <p:sldIdLst>
    <p:sldId id="293" r:id="rId3"/>
    <p:sldId id="297" r:id="rId4"/>
    <p:sldId id="306" r:id="rId5"/>
    <p:sldId id="295" r:id="rId6"/>
    <p:sldId id="294" r:id="rId7"/>
    <p:sldId id="303" r:id="rId8"/>
    <p:sldId id="301" r:id="rId9"/>
    <p:sldId id="298" r:id="rId10"/>
    <p:sldId id="305" r:id="rId11"/>
    <p:sldId id="300" r:id="rId12"/>
    <p:sldId id="307" r:id="rId13"/>
    <p:sldId id="308" r:id="rId14"/>
    <p:sldId id="31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FFCC"/>
    <a:srgbClr val="FF33CC"/>
    <a:srgbClr val="16FA16"/>
    <a:srgbClr val="008000"/>
    <a:srgbClr val="009900"/>
    <a:srgbClr val="0AA619"/>
    <a:srgbClr val="DFFDE2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633" autoAdjust="0"/>
  </p:normalViewPr>
  <p:slideViewPr>
    <p:cSldViewPr>
      <p:cViewPr>
        <p:scale>
          <a:sx n="233" d="100"/>
          <a:sy n="233" d="100"/>
        </p:scale>
        <p:origin x="-1960" y="-5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57EBD-CD87-472F-AFD0-C05594A598A7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D27CB-23DA-49E3-9127-C691759F79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7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Arguments pour démontrer la qualité des outils</a:t>
            </a:r>
          </a:p>
          <a:p>
            <a:endParaRPr lang="fr-FR" dirty="0"/>
          </a:p>
          <a:p>
            <a:r>
              <a:rPr lang="fr-FR" dirty="0"/>
              <a:t>Deux années de travail pour finaliser des outils d’aide à l’orientation…</a:t>
            </a:r>
          </a:p>
          <a:p>
            <a:endParaRPr lang="fr-FR" dirty="0"/>
          </a:p>
          <a:p>
            <a:r>
              <a:rPr lang="fr-FR" dirty="0"/>
              <a:t>Ceci a nécessité un travail qui est allé bien au-delà d’une coopération entre nous, car il a d’abord fallu que l’on apprenne à se connaitre, notamment en assistant respectivement à nos cours.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21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grille recensant les compétences de l’élèves. Cette grille peut servir de point d’appui pour une discussion avec l’équipe pédagogique et les parents.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24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Il</a:t>
            </a:r>
            <a:r>
              <a:rPr lang="fr-FR" altLang="fr-FR" baseline="0" dirty="0" smtClean="0"/>
              <a:t> y a une section de BTS de biologie de laboratoire dans 5 de ces établissements </a:t>
            </a:r>
            <a:endParaRPr lang="fr-FR" altLang="fr-FR" dirty="0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BAC908-DDBD-4EE1-B236-9CE13E18BD08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7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="0" dirty="0"/>
              <a:t>Outil métier (orange) : </a:t>
            </a:r>
            <a:r>
              <a:rPr lang="fr-FR" sz="1200" b="0" dirty="0"/>
              <a:t>A partir de témoignages d’anciens élèves de la série S-SVT et STL-B, nous vous proposons de découvrir différents parcours conduisant à des métiers de la santé, de la biologie et de l’environnement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/>
              <a:t>Outil élève (bleu foncé) : Un questionnaire destiné à l’élève afin de l’aider à repérer ses qualités pour réussir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/>
              <a:t>Outil parent (vert clair) : Des informations concrètes pour mieux connaitre chaque série et aider à repérer les qualités de son enfant pour sa réussite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/>
              <a:t>Outil professeurs (bleu clair) : Des informations concrètes pour mieux connaitre chaque série et aider à repérer les qualités des élèves pour leur réussite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/>
              <a:t>Outil chef d’établissement (vert foncé) : Une grille recensant les compétences développées dans chaque série pour aider au dialogue avec les équipes et la famille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4A271-3F7E-4B26-B304-B9B0DE38F1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0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d’accueil comprenant 3 articles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Présentation synthétique des chaque série = vue d’ensemble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problématiques posées qui ont motivé l’idée de concevoir des outils d’aide à l’orientation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3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différentes pages disponibles dans lesquelles sont présents les outils et leur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6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travers d’un questionnaire l’élève apprend à découvrir les spécificités des deux séries et à les confronter à certaines de ses qualités, de ses façons travailler pour l’aider à faire son choix.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4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utiliser l’outil, on peut entrer par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domaine professionnel (en vert) =&gt; on arrive alors sur une page au niveau de laquelle plusieurs témoignages d’anciens sont présentés, qu’ils soient passé par la série S ou STL-B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26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parcours schématisés selon les deux voies S SVT ou STL biotechnologies</a:t>
            </a:r>
          </a:p>
          <a:p>
            <a:r>
              <a:rPr lang="fr-FR" dirty="0"/>
              <a:t>Des témoignages d’anciens élèves jalonnes les parcours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6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 outil sous la forme d’un document .</a:t>
            </a:r>
            <a:r>
              <a:rPr lang="fr-FR" dirty="0" err="1"/>
              <a:t>pdf</a:t>
            </a:r>
            <a:r>
              <a:rPr lang="fr-FR" dirty="0"/>
              <a:t> présente les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qualités exprimées et repérables chez un élèves dans chaque séries dans des termes positifs (s’épanouit, préfère…). Celles-ci sont envisagées dans 3 dimensions : sa façon de raisonner, son approche des sciences et ses attitudes.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contenu des deux séries et la façon dont on y travaille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27CB-23DA-49E3-9127-C691759F792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2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2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6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93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34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7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39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7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51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42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2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1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4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5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7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9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B7BE-EA03-47C4-AAD1-B674A221AA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61D-6F62-4E8F-B518-19F46ECDB9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14FE-40E0-4578-99E9-16A2443AC1E1}" type="datetimeFigureOut">
              <a:rPr lang="fr-FR" smtClean="0"/>
              <a:t>01/11/2017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EE48-19A2-414E-9A0F-81815310E4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ver.fr/5-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acver.fr/SST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 rot="2978190">
            <a:off x="3701999" y="691479"/>
            <a:ext cx="1676143" cy="471645"/>
            <a:chOff x="4245955" y="2863185"/>
            <a:chExt cx="2307245" cy="497528"/>
          </a:xfrm>
        </p:grpSpPr>
        <p:sp>
          <p:nvSpPr>
            <p:cNvPr id="110" name="Rectangle 109"/>
            <p:cNvSpPr/>
            <p:nvPr/>
          </p:nvSpPr>
          <p:spPr>
            <a:xfrm>
              <a:off x="5082540" y="2968841"/>
              <a:ext cx="381000" cy="2862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395733" y="2958863"/>
              <a:ext cx="1157467" cy="306171"/>
            </a:xfrm>
            <a:custGeom>
              <a:avLst/>
              <a:gdLst/>
              <a:ahLst/>
              <a:cxnLst/>
              <a:rect l="l" t="t" r="r" b="b"/>
              <a:pathLst>
                <a:path w="2765482" h="731520">
                  <a:moveTo>
                    <a:pt x="2659859" y="0"/>
                  </a:moveTo>
                  <a:lnTo>
                    <a:pt x="2733945" y="0"/>
                  </a:lnTo>
                  <a:cubicBezTo>
                    <a:pt x="2751362" y="0"/>
                    <a:pt x="2765482" y="14120"/>
                    <a:pt x="2765482" y="31537"/>
                  </a:cubicBezTo>
                  <a:lnTo>
                    <a:pt x="2765482" y="699983"/>
                  </a:lnTo>
                  <a:cubicBezTo>
                    <a:pt x="2765482" y="717400"/>
                    <a:pt x="2751362" y="731520"/>
                    <a:pt x="2733945" y="731520"/>
                  </a:cubicBezTo>
                  <a:lnTo>
                    <a:pt x="2659859" y="731520"/>
                  </a:lnTo>
                  <a:cubicBezTo>
                    <a:pt x="2642442" y="731520"/>
                    <a:pt x="2628322" y="717400"/>
                    <a:pt x="2628322" y="699983"/>
                  </a:cubicBezTo>
                  <a:lnTo>
                    <a:pt x="2628322" y="640080"/>
                  </a:lnTo>
                  <a:lnTo>
                    <a:pt x="49948" y="640080"/>
                  </a:lnTo>
                  <a:cubicBezTo>
                    <a:pt x="22362" y="640080"/>
                    <a:pt x="0" y="617718"/>
                    <a:pt x="0" y="590132"/>
                  </a:cubicBezTo>
                  <a:lnTo>
                    <a:pt x="0" y="141388"/>
                  </a:lnTo>
                  <a:cubicBezTo>
                    <a:pt x="0" y="113802"/>
                    <a:pt x="22362" y="91440"/>
                    <a:pt x="49948" y="91440"/>
                  </a:cubicBezTo>
                  <a:lnTo>
                    <a:pt x="2628322" y="91440"/>
                  </a:lnTo>
                  <a:lnTo>
                    <a:pt x="2628322" y="31537"/>
                  </a:lnTo>
                  <a:cubicBezTo>
                    <a:pt x="2628322" y="14120"/>
                    <a:pt x="2642442" y="0"/>
                    <a:pt x="2659859" y="0"/>
                  </a:cubicBezTo>
                  <a:close/>
                </a:path>
              </a:pathLst>
            </a:custGeom>
            <a:solidFill>
              <a:srgbClr val="F62222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043274" y="2863185"/>
              <a:ext cx="1193482" cy="497528"/>
            </a:xfrm>
            <a:custGeom>
              <a:avLst/>
              <a:gdLst/>
              <a:ahLst/>
              <a:cxnLst/>
              <a:rect l="l" t="t" r="r" b="b"/>
              <a:pathLst>
                <a:path w="2851532" h="1188720">
                  <a:moveTo>
                    <a:pt x="241470" y="320040"/>
                  </a:moveTo>
                  <a:cubicBezTo>
                    <a:pt x="207573" y="320040"/>
                    <a:pt x="180094" y="347519"/>
                    <a:pt x="180094" y="381416"/>
                  </a:cubicBezTo>
                  <a:lnTo>
                    <a:pt x="180094" y="807304"/>
                  </a:lnTo>
                  <a:cubicBezTo>
                    <a:pt x="180094" y="841201"/>
                    <a:pt x="207573" y="868680"/>
                    <a:pt x="241470" y="868680"/>
                  </a:cubicBezTo>
                  <a:lnTo>
                    <a:pt x="266702" y="868680"/>
                  </a:lnTo>
                  <a:lnTo>
                    <a:pt x="266702" y="681990"/>
                  </a:lnTo>
                  <a:cubicBezTo>
                    <a:pt x="266702" y="669365"/>
                    <a:pt x="276937" y="659130"/>
                    <a:pt x="289562" y="659130"/>
                  </a:cubicBezTo>
                  <a:cubicBezTo>
                    <a:pt x="302187" y="659130"/>
                    <a:pt x="312422" y="669365"/>
                    <a:pt x="312422" y="681990"/>
                  </a:cubicBezTo>
                  <a:lnTo>
                    <a:pt x="312422" y="868680"/>
                  </a:lnTo>
                  <a:lnTo>
                    <a:pt x="428627" y="868680"/>
                  </a:lnTo>
                  <a:lnTo>
                    <a:pt x="428627" y="681990"/>
                  </a:lnTo>
                  <a:cubicBezTo>
                    <a:pt x="428627" y="669365"/>
                    <a:pt x="438862" y="659130"/>
                    <a:pt x="451487" y="659130"/>
                  </a:cubicBezTo>
                  <a:cubicBezTo>
                    <a:pt x="464112" y="659130"/>
                    <a:pt x="474347" y="669365"/>
                    <a:pt x="474347" y="681990"/>
                  </a:cubicBezTo>
                  <a:lnTo>
                    <a:pt x="474347" y="868680"/>
                  </a:lnTo>
                  <a:lnTo>
                    <a:pt x="590552" y="868680"/>
                  </a:lnTo>
                  <a:lnTo>
                    <a:pt x="590552" y="681990"/>
                  </a:lnTo>
                  <a:cubicBezTo>
                    <a:pt x="590552" y="669365"/>
                    <a:pt x="600787" y="659130"/>
                    <a:pt x="613412" y="659130"/>
                  </a:cubicBezTo>
                  <a:cubicBezTo>
                    <a:pt x="626037" y="659130"/>
                    <a:pt x="636272" y="669365"/>
                    <a:pt x="636272" y="681990"/>
                  </a:cubicBezTo>
                  <a:lnTo>
                    <a:pt x="636272" y="868680"/>
                  </a:lnTo>
                  <a:lnTo>
                    <a:pt x="752477" y="868680"/>
                  </a:lnTo>
                  <a:lnTo>
                    <a:pt x="752477" y="681990"/>
                  </a:lnTo>
                  <a:cubicBezTo>
                    <a:pt x="752477" y="669365"/>
                    <a:pt x="762712" y="659130"/>
                    <a:pt x="775337" y="659130"/>
                  </a:cubicBezTo>
                  <a:cubicBezTo>
                    <a:pt x="787962" y="659130"/>
                    <a:pt x="798197" y="669365"/>
                    <a:pt x="798197" y="681990"/>
                  </a:cubicBezTo>
                  <a:lnTo>
                    <a:pt x="798197" y="868680"/>
                  </a:lnTo>
                  <a:lnTo>
                    <a:pt x="914402" y="868680"/>
                  </a:lnTo>
                  <a:lnTo>
                    <a:pt x="914402" y="590551"/>
                  </a:lnTo>
                  <a:cubicBezTo>
                    <a:pt x="914402" y="577926"/>
                    <a:pt x="924637" y="567691"/>
                    <a:pt x="937262" y="567691"/>
                  </a:cubicBezTo>
                  <a:cubicBezTo>
                    <a:pt x="949887" y="567691"/>
                    <a:pt x="960122" y="577926"/>
                    <a:pt x="960122" y="590551"/>
                  </a:cubicBezTo>
                  <a:lnTo>
                    <a:pt x="960122" y="868680"/>
                  </a:lnTo>
                  <a:lnTo>
                    <a:pt x="1076327" y="868680"/>
                  </a:lnTo>
                  <a:lnTo>
                    <a:pt x="1076327" y="681990"/>
                  </a:lnTo>
                  <a:cubicBezTo>
                    <a:pt x="1076327" y="669365"/>
                    <a:pt x="1086562" y="659130"/>
                    <a:pt x="1099187" y="659130"/>
                  </a:cubicBezTo>
                  <a:cubicBezTo>
                    <a:pt x="1111812" y="659130"/>
                    <a:pt x="1122047" y="669365"/>
                    <a:pt x="1122047" y="681990"/>
                  </a:cubicBezTo>
                  <a:lnTo>
                    <a:pt x="1122047" y="868680"/>
                  </a:lnTo>
                  <a:lnTo>
                    <a:pt x="1238252" y="868680"/>
                  </a:lnTo>
                  <a:lnTo>
                    <a:pt x="1238252" y="681990"/>
                  </a:lnTo>
                  <a:cubicBezTo>
                    <a:pt x="1238252" y="669365"/>
                    <a:pt x="1248487" y="659130"/>
                    <a:pt x="1261112" y="659130"/>
                  </a:cubicBezTo>
                  <a:cubicBezTo>
                    <a:pt x="1273737" y="659130"/>
                    <a:pt x="1283972" y="669365"/>
                    <a:pt x="1283972" y="681990"/>
                  </a:cubicBezTo>
                  <a:lnTo>
                    <a:pt x="1283972" y="868680"/>
                  </a:lnTo>
                  <a:lnTo>
                    <a:pt x="1400177" y="868680"/>
                  </a:lnTo>
                  <a:lnTo>
                    <a:pt x="1400177" y="681990"/>
                  </a:lnTo>
                  <a:cubicBezTo>
                    <a:pt x="1400177" y="669365"/>
                    <a:pt x="1410412" y="659130"/>
                    <a:pt x="1423037" y="659130"/>
                  </a:cubicBezTo>
                  <a:cubicBezTo>
                    <a:pt x="1435662" y="659130"/>
                    <a:pt x="1445897" y="669365"/>
                    <a:pt x="1445897" y="681990"/>
                  </a:cubicBezTo>
                  <a:lnTo>
                    <a:pt x="1445897" y="868680"/>
                  </a:lnTo>
                  <a:lnTo>
                    <a:pt x="1562102" y="868680"/>
                  </a:lnTo>
                  <a:lnTo>
                    <a:pt x="1562102" y="681990"/>
                  </a:lnTo>
                  <a:cubicBezTo>
                    <a:pt x="1562102" y="669365"/>
                    <a:pt x="1572337" y="659130"/>
                    <a:pt x="1584962" y="659130"/>
                  </a:cubicBezTo>
                  <a:cubicBezTo>
                    <a:pt x="1597587" y="659130"/>
                    <a:pt x="1607822" y="669365"/>
                    <a:pt x="1607822" y="681990"/>
                  </a:cubicBezTo>
                  <a:lnTo>
                    <a:pt x="1607822" y="868680"/>
                  </a:lnTo>
                  <a:lnTo>
                    <a:pt x="1714502" y="868680"/>
                  </a:lnTo>
                  <a:lnTo>
                    <a:pt x="1714502" y="590551"/>
                  </a:lnTo>
                  <a:cubicBezTo>
                    <a:pt x="1714502" y="577926"/>
                    <a:pt x="1724737" y="567691"/>
                    <a:pt x="1737362" y="567691"/>
                  </a:cubicBezTo>
                  <a:cubicBezTo>
                    <a:pt x="1749987" y="567691"/>
                    <a:pt x="1760222" y="577926"/>
                    <a:pt x="1760222" y="590551"/>
                  </a:cubicBezTo>
                  <a:lnTo>
                    <a:pt x="1760222" y="868680"/>
                  </a:lnTo>
                  <a:lnTo>
                    <a:pt x="1864858" y="868680"/>
                  </a:lnTo>
                  <a:lnTo>
                    <a:pt x="1864858" y="681990"/>
                  </a:lnTo>
                  <a:cubicBezTo>
                    <a:pt x="1864858" y="669365"/>
                    <a:pt x="1875093" y="659130"/>
                    <a:pt x="1887718" y="659130"/>
                  </a:cubicBezTo>
                  <a:cubicBezTo>
                    <a:pt x="1900343" y="659130"/>
                    <a:pt x="1910578" y="669365"/>
                    <a:pt x="1910578" y="681990"/>
                  </a:cubicBezTo>
                  <a:lnTo>
                    <a:pt x="1910578" y="868680"/>
                  </a:lnTo>
                  <a:lnTo>
                    <a:pt x="2026783" y="868680"/>
                  </a:lnTo>
                  <a:lnTo>
                    <a:pt x="2026783" y="681990"/>
                  </a:lnTo>
                  <a:cubicBezTo>
                    <a:pt x="2026783" y="669365"/>
                    <a:pt x="2037018" y="659130"/>
                    <a:pt x="2049643" y="659130"/>
                  </a:cubicBezTo>
                  <a:cubicBezTo>
                    <a:pt x="2062268" y="659130"/>
                    <a:pt x="2072503" y="669365"/>
                    <a:pt x="2072503" y="681990"/>
                  </a:cubicBezTo>
                  <a:lnTo>
                    <a:pt x="2072503" y="868680"/>
                  </a:lnTo>
                  <a:lnTo>
                    <a:pt x="2188708" y="868680"/>
                  </a:lnTo>
                  <a:lnTo>
                    <a:pt x="2188708" y="681990"/>
                  </a:lnTo>
                  <a:cubicBezTo>
                    <a:pt x="2188708" y="669365"/>
                    <a:pt x="2198943" y="659130"/>
                    <a:pt x="2211568" y="659130"/>
                  </a:cubicBezTo>
                  <a:cubicBezTo>
                    <a:pt x="2224193" y="659130"/>
                    <a:pt x="2234428" y="669365"/>
                    <a:pt x="2234428" y="681990"/>
                  </a:cubicBezTo>
                  <a:lnTo>
                    <a:pt x="2234428" y="868680"/>
                  </a:lnTo>
                  <a:lnTo>
                    <a:pt x="2350633" y="868680"/>
                  </a:lnTo>
                  <a:lnTo>
                    <a:pt x="2350633" y="681990"/>
                  </a:lnTo>
                  <a:cubicBezTo>
                    <a:pt x="2350633" y="669365"/>
                    <a:pt x="2360868" y="659130"/>
                    <a:pt x="2373493" y="659130"/>
                  </a:cubicBezTo>
                  <a:cubicBezTo>
                    <a:pt x="2386118" y="659130"/>
                    <a:pt x="2396353" y="669365"/>
                    <a:pt x="2396353" y="681990"/>
                  </a:cubicBezTo>
                  <a:lnTo>
                    <a:pt x="2396353" y="868680"/>
                  </a:lnTo>
                  <a:lnTo>
                    <a:pt x="2470118" y="868680"/>
                  </a:lnTo>
                  <a:cubicBezTo>
                    <a:pt x="2504015" y="868680"/>
                    <a:pt x="2531494" y="841201"/>
                    <a:pt x="2531494" y="807304"/>
                  </a:cubicBezTo>
                  <a:lnTo>
                    <a:pt x="2531494" y="381416"/>
                  </a:lnTo>
                  <a:cubicBezTo>
                    <a:pt x="2531494" y="347519"/>
                    <a:pt x="2504015" y="320040"/>
                    <a:pt x="2470118" y="320040"/>
                  </a:cubicBezTo>
                  <a:close/>
                  <a:moveTo>
                    <a:pt x="2567295" y="0"/>
                  </a:moveTo>
                  <a:lnTo>
                    <a:pt x="2815729" y="0"/>
                  </a:lnTo>
                  <a:cubicBezTo>
                    <a:pt x="2835502" y="0"/>
                    <a:pt x="2851532" y="16030"/>
                    <a:pt x="2851532" y="35803"/>
                  </a:cubicBezTo>
                  <a:lnTo>
                    <a:pt x="2851532" y="1152917"/>
                  </a:lnTo>
                  <a:cubicBezTo>
                    <a:pt x="2851532" y="1172690"/>
                    <a:pt x="2835502" y="1188720"/>
                    <a:pt x="2815729" y="1188720"/>
                  </a:cubicBezTo>
                  <a:lnTo>
                    <a:pt x="2567295" y="1188720"/>
                  </a:lnTo>
                  <a:cubicBezTo>
                    <a:pt x="2547522" y="1188720"/>
                    <a:pt x="2531492" y="1172690"/>
                    <a:pt x="2531492" y="1152917"/>
                  </a:cubicBezTo>
                  <a:lnTo>
                    <a:pt x="2531492" y="1037703"/>
                  </a:lnTo>
                  <a:lnTo>
                    <a:pt x="99193" y="1037703"/>
                  </a:lnTo>
                  <a:cubicBezTo>
                    <a:pt x="44410" y="1037703"/>
                    <a:pt x="0" y="993293"/>
                    <a:pt x="0" y="938510"/>
                  </a:cubicBezTo>
                  <a:lnTo>
                    <a:pt x="0" y="250211"/>
                  </a:lnTo>
                  <a:cubicBezTo>
                    <a:pt x="0" y="195428"/>
                    <a:pt x="44410" y="151018"/>
                    <a:pt x="99193" y="151018"/>
                  </a:cubicBezTo>
                  <a:lnTo>
                    <a:pt x="2531492" y="151018"/>
                  </a:lnTo>
                  <a:lnTo>
                    <a:pt x="2531492" y="35803"/>
                  </a:lnTo>
                  <a:cubicBezTo>
                    <a:pt x="2531492" y="16030"/>
                    <a:pt x="2547522" y="0"/>
                    <a:pt x="256729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845539" y="3030929"/>
              <a:ext cx="165843" cy="162041"/>
            </a:xfrm>
            <a:custGeom>
              <a:avLst/>
              <a:gdLst/>
              <a:ahLst/>
              <a:cxnLst/>
              <a:rect l="l" t="t" r="r" b="b"/>
              <a:pathLst>
                <a:path w="396240" h="387157">
                  <a:moveTo>
                    <a:pt x="70485" y="0"/>
                  </a:moveTo>
                  <a:lnTo>
                    <a:pt x="396240" y="0"/>
                  </a:lnTo>
                  <a:lnTo>
                    <a:pt x="396240" y="387157"/>
                  </a:lnTo>
                  <a:lnTo>
                    <a:pt x="70485" y="387157"/>
                  </a:lnTo>
                  <a:lnTo>
                    <a:pt x="70485" y="340605"/>
                  </a:lnTo>
                  <a:lnTo>
                    <a:pt x="0" y="340605"/>
                  </a:lnTo>
                  <a:lnTo>
                    <a:pt x="0" y="46551"/>
                  </a:lnTo>
                  <a:lnTo>
                    <a:pt x="70485" y="4655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Isosceles Triangle 86"/>
            <p:cNvSpPr/>
            <p:nvPr/>
          </p:nvSpPr>
          <p:spPr>
            <a:xfrm rot="16200000">
              <a:off x="4494719" y="2824914"/>
              <a:ext cx="76543" cy="574071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694775" y="563863"/>
            <a:ext cx="1162317" cy="932103"/>
            <a:chOff x="2592389" y="303150"/>
            <a:chExt cx="2375622" cy="1219202"/>
          </a:xfrm>
        </p:grpSpPr>
        <p:grpSp>
          <p:nvGrpSpPr>
            <p:cNvPr id="43" name="Group 42"/>
            <p:cNvGrpSpPr/>
            <p:nvPr/>
          </p:nvGrpSpPr>
          <p:grpSpPr>
            <a:xfrm>
              <a:off x="2592389" y="303150"/>
              <a:ext cx="2232262" cy="1219202"/>
              <a:chOff x="2365920" y="2417460"/>
              <a:chExt cx="3795577" cy="2073043"/>
            </a:xfrm>
            <a:effectLst/>
          </p:grpSpPr>
          <p:sp>
            <p:nvSpPr>
              <p:cNvPr id="44" name="Rounded Rectangle 3"/>
              <p:cNvSpPr/>
              <p:nvPr/>
            </p:nvSpPr>
            <p:spPr>
              <a:xfrm rot="4128182">
                <a:off x="3810328" y="1701175"/>
                <a:ext cx="808869" cy="3697685"/>
              </a:xfrm>
              <a:custGeom>
                <a:avLst/>
                <a:gdLst/>
                <a:ahLst/>
                <a:cxnLst/>
                <a:rect l="l" t="t" r="r" b="b"/>
                <a:pathLst>
                  <a:path w="1066800" h="4876800">
                    <a:moveTo>
                      <a:pt x="0" y="0"/>
                    </a:moveTo>
                    <a:lnTo>
                      <a:pt x="1066800" y="0"/>
                    </a:lnTo>
                    <a:lnTo>
                      <a:pt x="990600" y="160800"/>
                    </a:lnTo>
                    <a:lnTo>
                      <a:pt x="990600" y="4419600"/>
                    </a:lnTo>
                    <a:cubicBezTo>
                      <a:pt x="990600" y="4672105"/>
                      <a:pt x="785905" y="4876800"/>
                      <a:pt x="533400" y="4876800"/>
                    </a:cubicBezTo>
                    <a:cubicBezTo>
                      <a:pt x="280895" y="4876800"/>
                      <a:pt x="76200" y="4672105"/>
                      <a:pt x="76200" y="4419600"/>
                    </a:cubicBezTo>
                    <a:lnTo>
                      <a:pt x="76200" y="160800"/>
                    </a:lnTo>
                    <a:close/>
                  </a:path>
                </a:pathLst>
              </a:custGeom>
              <a:gradFill flip="none" rotWithShape="1">
                <a:gsLst>
                  <a:gs pos="74000">
                    <a:srgbClr val="F1F1F1"/>
                  </a:gs>
                  <a:gs pos="42000">
                    <a:srgbClr val="F1F1F1"/>
                  </a:gs>
                  <a:gs pos="0">
                    <a:schemeClr val="bg1">
                      <a:lumMod val="75000"/>
                    </a:schemeClr>
                  </a:gs>
                  <a:gs pos="56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ounded Rectangle 3"/>
              <p:cNvSpPr/>
              <p:nvPr/>
            </p:nvSpPr>
            <p:spPr>
              <a:xfrm rot="4128182">
                <a:off x="3813273" y="1781250"/>
                <a:ext cx="696334" cy="3582131"/>
              </a:xfrm>
              <a:custGeom>
                <a:avLst/>
                <a:gdLst/>
                <a:ahLst/>
                <a:cxnLst/>
                <a:rect l="l" t="t" r="r" b="b"/>
                <a:pathLst>
                  <a:path w="696334" h="3582131">
                    <a:moveTo>
                      <a:pt x="0" y="1743089"/>
                    </a:moveTo>
                    <a:lnTo>
                      <a:pt x="675026" y="2495"/>
                    </a:lnTo>
                    <a:lnTo>
                      <a:pt x="696334" y="0"/>
                    </a:lnTo>
                    <a:lnTo>
                      <a:pt x="693316" y="6368"/>
                    </a:lnTo>
                    <a:lnTo>
                      <a:pt x="693316" y="3235473"/>
                    </a:lnTo>
                    <a:cubicBezTo>
                      <a:pt x="693316" y="3426927"/>
                      <a:pt x="538112" y="3582131"/>
                      <a:pt x="346658" y="3582131"/>
                    </a:cubicBezTo>
                    <a:cubicBezTo>
                      <a:pt x="155203" y="3582131"/>
                      <a:pt x="0" y="3426927"/>
                      <a:pt x="0" y="323547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41000">
                    <a:srgbClr val="0088C8"/>
                  </a:gs>
                  <a:gs pos="77000">
                    <a:srgbClr val="002060"/>
                  </a:gs>
                </a:gsLst>
                <a:lin ang="12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ounded Rectangle 3"/>
              <p:cNvSpPr/>
              <p:nvPr/>
            </p:nvSpPr>
            <p:spPr>
              <a:xfrm rot="4128182">
                <a:off x="2336887" y="3937335"/>
                <a:ext cx="693316" cy="413020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544724">
                    <a:moveTo>
                      <a:pt x="0" y="0"/>
                    </a:moveTo>
                    <a:cubicBezTo>
                      <a:pt x="0" y="252505"/>
                      <a:pt x="204695" y="457200"/>
                      <a:pt x="457200" y="457200"/>
                    </a:cubicBezTo>
                    <a:cubicBezTo>
                      <a:pt x="709705" y="457200"/>
                      <a:pt x="914400" y="252505"/>
                      <a:pt x="914400" y="0"/>
                    </a:cubicBezTo>
                    <a:lnTo>
                      <a:pt x="914400" y="87524"/>
                    </a:lnTo>
                    <a:cubicBezTo>
                      <a:pt x="914400" y="340029"/>
                      <a:pt x="709705" y="544724"/>
                      <a:pt x="457200" y="544724"/>
                    </a:cubicBezTo>
                    <a:cubicBezTo>
                      <a:pt x="204695" y="544724"/>
                      <a:pt x="0" y="340029"/>
                      <a:pt x="0" y="87524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 rot="1449708">
                <a:off x="2898653" y="4073293"/>
                <a:ext cx="157339" cy="157339"/>
                <a:chOff x="6019800" y="3276600"/>
                <a:chExt cx="533400" cy="533400"/>
              </a:xfrm>
              <a:effectLst/>
            </p:grpSpPr>
            <p:sp>
              <p:nvSpPr>
                <p:cNvPr id="58" name="Oval 57"/>
                <p:cNvSpPr/>
                <p:nvPr/>
              </p:nvSpPr>
              <p:spPr>
                <a:xfrm>
                  <a:off x="6019800" y="3276600"/>
                  <a:ext cx="533400" cy="533400"/>
                </a:xfrm>
                <a:prstGeom prst="ellipse">
                  <a:avLst/>
                </a:prstGeom>
                <a:gradFill>
                  <a:gsLst>
                    <a:gs pos="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096000" y="3294184"/>
                  <a:ext cx="381000" cy="2987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100000"/>
                        <a:alpha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1449708">
                <a:off x="3378564" y="3864319"/>
                <a:ext cx="204460" cy="194819"/>
                <a:chOff x="6019800" y="3276600"/>
                <a:chExt cx="533400" cy="533400"/>
              </a:xfrm>
              <a:effectLst/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19800" y="3276600"/>
                  <a:ext cx="533400" cy="533400"/>
                </a:xfrm>
                <a:prstGeom prst="ellipse">
                  <a:avLst/>
                </a:prstGeom>
                <a:gradFill>
                  <a:gsLst>
                    <a:gs pos="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096000" y="3294184"/>
                  <a:ext cx="381000" cy="2987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100000"/>
                        <a:alpha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1449708">
                <a:off x="3074834" y="3788930"/>
                <a:ext cx="190258" cy="197011"/>
                <a:chOff x="6019800" y="3276600"/>
                <a:chExt cx="533400" cy="533400"/>
              </a:xfrm>
              <a:effectLst/>
            </p:grpSpPr>
            <p:sp>
              <p:nvSpPr>
                <p:cNvPr id="54" name="Oval 53"/>
                <p:cNvSpPr/>
                <p:nvPr/>
              </p:nvSpPr>
              <p:spPr>
                <a:xfrm>
                  <a:off x="6019800" y="3276600"/>
                  <a:ext cx="533400" cy="533400"/>
                </a:xfrm>
                <a:prstGeom prst="ellipse">
                  <a:avLst/>
                </a:prstGeom>
                <a:gradFill>
                  <a:gsLst>
                    <a:gs pos="0">
                      <a:srgbClr val="002060"/>
                    </a:gs>
                    <a:gs pos="100000">
                      <a:srgbClr val="00B0F0"/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096000" y="3294184"/>
                  <a:ext cx="381000" cy="29870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100000"/>
                        <a:alpha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Rounded Rectangle 8"/>
              <p:cNvSpPr/>
              <p:nvPr/>
            </p:nvSpPr>
            <p:spPr>
              <a:xfrm rot="4128182">
                <a:off x="4189656" y="1589933"/>
                <a:ext cx="194129" cy="3477671"/>
              </a:xfrm>
              <a:custGeom>
                <a:avLst/>
                <a:gdLst/>
                <a:ahLst/>
                <a:cxnLst/>
                <a:rect l="l" t="t" r="r" b="b"/>
                <a:pathLst>
                  <a:path w="256032" h="4697104">
                    <a:moveTo>
                      <a:pt x="0" y="0"/>
                    </a:moveTo>
                    <a:lnTo>
                      <a:pt x="256032" y="0"/>
                    </a:lnTo>
                    <a:lnTo>
                      <a:pt x="256032" y="4569088"/>
                    </a:lnTo>
                    <a:cubicBezTo>
                      <a:pt x="256032" y="4639789"/>
                      <a:pt x="198717" y="4697104"/>
                      <a:pt x="128016" y="4697104"/>
                    </a:cubicBezTo>
                    <a:cubicBezTo>
                      <a:pt x="57315" y="4697104"/>
                      <a:pt x="0" y="4639789"/>
                      <a:pt x="0" y="45690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72300">
                    <a:srgbClr val="FFFFFF">
                      <a:alpha val="4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ounded Rectangle 10"/>
              <p:cNvSpPr/>
              <p:nvPr/>
            </p:nvSpPr>
            <p:spPr>
              <a:xfrm rot="4128182">
                <a:off x="4367774" y="1940465"/>
                <a:ext cx="109775" cy="3477671"/>
              </a:xfrm>
              <a:custGeom>
                <a:avLst/>
                <a:gdLst/>
                <a:ahLst/>
                <a:cxnLst/>
                <a:rect l="l" t="t" r="r" b="b"/>
                <a:pathLst>
                  <a:path w="144780" h="4697104"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4624714"/>
                    </a:lnTo>
                    <a:cubicBezTo>
                      <a:pt x="144780" y="4664694"/>
                      <a:pt x="112370" y="4697104"/>
                      <a:pt x="72390" y="4697104"/>
                    </a:cubicBezTo>
                    <a:cubicBezTo>
                      <a:pt x="32410" y="4697104"/>
                      <a:pt x="0" y="4664694"/>
                      <a:pt x="0" y="462471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61000"/>
                    </a:schemeClr>
                  </a:gs>
                  <a:gs pos="72300">
                    <a:srgbClr val="FFFFFF">
                      <a:alpha val="4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4128182">
                <a:off x="5522434" y="2810339"/>
                <a:ext cx="901311" cy="11555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14"/>
              <p:cNvSpPr/>
              <p:nvPr/>
            </p:nvSpPr>
            <p:spPr>
              <a:xfrm rot="4128182">
                <a:off x="5517703" y="2870306"/>
                <a:ext cx="808869" cy="35140"/>
              </a:xfrm>
              <a:custGeom>
                <a:avLst/>
                <a:gdLst/>
                <a:ahLst/>
                <a:cxnLst/>
                <a:rect l="l" t="t" r="r" b="b"/>
                <a:pathLst>
                  <a:path w="1066800" h="46346">
                    <a:moveTo>
                      <a:pt x="0" y="0"/>
                    </a:moveTo>
                    <a:lnTo>
                      <a:pt x="1066800" y="0"/>
                    </a:lnTo>
                    <a:lnTo>
                      <a:pt x="1044838" y="46346"/>
                    </a:lnTo>
                    <a:lnTo>
                      <a:pt x="21963" y="4634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Freeform 59"/>
            <p:cNvSpPr>
              <a:spLocks noChangeAspect="1"/>
            </p:cNvSpPr>
            <p:nvPr/>
          </p:nvSpPr>
          <p:spPr bwMode="auto">
            <a:xfrm flipV="1">
              <a:off x="4806071" y="837191"/>
              <a:ext cx="88601" cy="179094"/>
            </a:xfrm>
            <a:custGeom>
              <a:avLst/>
              <a:gdLst/>
              <a:ahLst/>
              <a:cxnLst/>
              <a:rect l="l" t="t" r="r" b="b"/>
              <a:pathLst>
                <a:path w="280691" h="557784">
                  <a:moveTo>
                    <a:pt x="143099" y="0"/>
                  </a:moveTo>
                  <a:cubicBezTo>
                    <a:pt x="220151" y="0"/>
                    <a:pt x="280691" y="60153"/>
                    <a:pt x="280691" y="136713"/>
                  </a:cubicBezTo>
                  <a:cubicBezTo>
                    <a:pt x="280691" y="218727"/>
                    <a:pt x="216549" y="281559"/>
                    <a:pt x="143099" y="557784"/>
                  </a:cubicBezTo>
                  <a:cubicBezTo>
                    <a:pt x="75363" y="291084"/>
                    <a:pt x="0" y="229676"/>
                    <a:pt x="0" y="136713"/>
                  </a:cubicBezTo>
                  <a:cubicBezTo>
                    <a:pt x="0" y="43750"/>
                    <a:pt x="66047" y="0"/>
                    <a:pt x="143099" y="0"/>
                  </a:cubicBezTo>
                  <a:close/>
                </a:path>
              </a:pathLst>
            </a:cu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0" scaled="1"/>
            </a:gradFill>
            <a:ln w="3175">
              <a:solidFill>
                <a:schemeClr val="accent1">
                  <a:lumMod val="7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 60"/>
            <p:cNvSpPr>
              <a:spLocks noChangeAspect="1"/>
            </p:cNvSpPr>
            <p:nvPr/>
          </p:nvSpPr>
          <p:spPr bwMode="auto">
            <a:xfrm flipV="1">
              <a:off x="4711165" y="1033037"/>
              <a:ext cx="100820" cy="203792"/>
            </a:xfrm>
            <a:custGeom>
              <a:avLst/>
              <a:gdLst/>
              <a:ahLst/>
              <a:cxnLst/>
              <a:rect l="l" t="t" r="r" b="b"/>
              <a:pathLst>
                <a:path w="280691" h="557784">
                  <a:moveTo>
                    <a:pt x="143099" y="0"/>
                  </a:moveTo>
                  <a:cubicBezTo>
                    <a:pt x="220151" y="0"/>
                    <a:pt x="280691" y="60153"/>
                    <a:pt x="280691" y="136713"/>
                  </a:cubicBezTo>
                  <a:cubicBezTo>
                    <a:pt x="280691" y="218727"/>
                    <a:pt x="216549" y="281559"/>
                    <a:pt x="143099" y="557784"/>
                  </a:cubicBezTo>
                  <a:cubicBezTo>
                    <a:pt x="75363" y="291084"/>
                    <a:pt x="0" y="229676"/>
                    <a:pt x="0" y="136713"/>
                  </a:cubicBezTo>
                  <a:cubicBezTo>
                    <a:pt x="0" y="43750"/>
                    <a:pt x="66047" y="0"/>
                    <a:pt x="143099" y="0"/>
                  </a:cubicBezTo>
                  <a:close/>
                </a:path>
              </a:pathLst>
            </a:cu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0" scaled="1"/>
            </a:gradFill>
            <a:ln w="3175">
              <a:solidFill>
                <a:schemeClr val="accent1">
                  <a:lumMod val="7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auto">
            <a:xfrm flipV="1">
              <a:off x="4816183" y="1122174"/>
              <a:ext cx="151828" cy="306900"/>
            </a:xfrm>
            <a:custGeom>
              <a:avLst/>
              <a:gdLst/>
              <a:ahLst/>
              <a:cxnLst/>
              <a:rect l="l" t="t" r="r" b="b"/>
              <a:pathLst>
                <a:path w="280691" h="557784">
                  <a:moveTo>
                    <a:pt x="143099" y="0"/>
                  </a:moveTo>
                  <a:cubicBezTo>
                    <a:pt x="220151" y="0"/>
                    <a:pt x="280691" y="60153"/>
                    <a:pt x="280691" y="136713"/>
                  </a:cubicBezTo>
                  <a:cubicBezTo>
                    <a:pt x="280691" y="218727"/>
                    <a:pt x="216549" y="281559"/>
                    <a:pt x="143099" y="557784"/>
                  </a:cubicBezTo>
                  <a:cubicBezTo>
                    <a:pt x="75363" y="291084"/>
                    <a:pt x="0" y="229676"/>
                    <a:pt x="0" y="136713"/>
                  </a:cubicBezTo>
                  <a:cubicBezTo>
                    <a:pt x="0" y="43750"/>
                    <a:pt x="66047" y="0"/>
                    <a:pt x="143099" y="0"/>
                  </a:cubicBezTo>
                  <a:close/>
                </a:path>
              </a:pathLst>
            </a:cu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0" scaled="1"/>
            </a:gradFill>
            <a:ln w="3175">
              <a:solidFill>
                <a:schemeClr val="accent1">
                  <a:lumMod val="7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54291" y="80493"/>
            <a:ext cx="641381" cy="1783308"/>
            <a:chOff x="3312435" y="2057400"/>
            <a:chExt cx="641381" cy="1783308"/>
          </a:xfrm>
        </p:grpSpPr>
        <p:grpSp>
          <p:nvGrpSpPr>
            <p:cNvPr id="112" name="Group 111"/>
            <p:cNvGrpSpPr/>
            <p:nvPr/>
          </p:nvGrpSpPr>
          <p:grpSpPr>
            <a:xfrm>
              <a:off x="3312435" y="2057400"/>
              <a:ext cx="641381" cy="1783308"/>
              <a:chOff x="2819400" y="457200"/>
              <a:chExt cx="1948851" cy="5418621"/>
            </a:xfrm>
          </p:grpSpPr>
          <p:sp>
            <p:nvSpPr>
              <p:cNvPr id="120" name="Freeform 6"/>
              <p:cNvSpPr>
                <a:spLocks/>
              </p:cNvSpPr>
              <p:nvPr/>
            </p:nvSpPr>
            <p:spPr bwMode="auto">
              <a:xfrm>
                <a:off x="2819400" y="457200"/>
                <a:ext cx="1948851" cy="5418621"/>
              </a:xfrm>
              <a:custGeom>
                <a:avLst/>
                <a:gdLst>
                  <a:gd name="T0" fmla="*/ 42 w 588"/>
                  <a:gd name="T1" fmla="*/ 1635 h 1635"/>
                  <a:gd name="T2" fmla="*/ 0 w 588"/>
                  <a:gd name="T3" fmla="*/ 1593 h 1635"/>
                  <a:gd name="T4" fmla="*/ 255 w 588"/>
                  <a:gd name="T5" fmla="*/ 1202 h 1635"/>
                  <a:gd name="T6" fmla="*/ 504 w 588"/>
                  <a:gd name="T7" fmla="*/ 822 h 1635"/>
                  <a:gd name="T8" fmla="*/ 258 w 588"/>
                  <a:gd name="T9" fmla="*/ 443 h 1635"/>
                  <a:gd name="T10" fmla="*/ 0 w 588"/>
                  <a:gd name="T11" fmla="*/ 42 h 1635"/>
                  <a:gd name="T12" fmla="*/ 42 w 588"/>
                  <a:gd name="T13" fmla="*/ 0 h 1635"/>
                  <a:gd name="T14" fmla="*/ 84 w 588"/>
                  <a:gd name="T15" fmla="*/ 42 h 1635"/>
                  <a:gd name="T16" fmla="*/ 312 w 588"/>
                  <a:gd name="T17" fmla="*/ 379 h 1635"/>
                  <a:gd name="T18" fmla="*/ 588 w 588"/>
                  <a:gd name="T19" fmla="*/ 822 h 1635"/>
                  <a:gd name="T20" fmla="*/ 309 w 588"/>
                  <a:gd name="T21" fmla="*/ 1267 h 1635"/>
                  <a:gd name="T22" fmla="*/ 84 w 588"/>
                  <a:gd name="T23" fmla="*/ 1593 h 1635"/>
                  <a:gd name="T24" fmla="*/ 42 w 588"/>
                  <a:gd name="T25" fmla="*/ 1635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8" h="1635">
                    <a:moveTo>
                      <a:pt x="42" y="1635"/>
                    </a:moveTo>
                    <a:cubicBezTo>
                      <a:pt x="19" y="1635"/>
                      <a:pt x="0" y="1616"/>
                      <a:pt x="0" y="1593"/>
                    </a:cubicBezTo>
                    <a:cubicBezTo>
                      <a:pt x="0" y="1411"/>
                      <a:pt x="130" y="1305"/>
                      <a:pt x="255" y="1202"/>
                    </a:cubicBezTo>
                    <a:cubicBezTo>
                      <a:pt x="383" y="1098"/>
                      <a:pt x="504" y="999"/>
                      <a:pt x="504" y="822"/>
                    </a:cubicBezTo>
                    <a:cubicBezTo>
                      <a:pt x="504" y="650"/>
                      <a:pt x="385" y="549"/>
                      <a:pt x="258" y="443"/>
                    </a:cubicBezTo>
                    <a:cubicBezTo>
                      <a:pt x="131" y="337"/>
                      <a:pt x="0" y="227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6" y="0"/>
                      <a:pt x="84" y="19"/>
                      <a:pt x="84" y="42"/>
                    </a:cubicBezTo>
                    <a:cubicBezTo>
                      <a:pt x="84" y="188"/>
                      <a:pt x="195" y="280"/>
                      <a:pt x="312" y="379"/>
                    </a:cubicBezTo>
                    <a:cubicBezTo>
                      <a:pt x="441" y="487"/>
                      <a:pt x="588" y="611"/>
                      <a:pt x="588" y="822"/>
                    </a:cubicBezTo>
                    <a:cubicBezTo>
                      <a:pt x="588" y="1038"/>
                      <a:pt x="440" y="1160"/>
                      <a:pt x="309" y="1267"/>
                    </a:cubicBezTo>
                    <a:cubicBezTo>
                      <a:pt x="188" y="1366"/>
                      <a:pt x="84" y="1451"/>
                      <a:pt x="84" y="1593"/>
                    </a:cubicBezTo>
                    <a:cubicBezTo>
                      <a:pt x="84" y="1616"/>
                      <a:pt x="66" y="1635"/>
                      <a:pt x="42" y="163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Freeform 7"/>
              <p:cNvSpPr>
                <a:spLocks/>
              </p:cNvSpPr>
              <p:nvPr/>
            </p:nvSpPr>
            <p:spPr bwMode="auto">
              <a:xfrm>
                <a:off x="2819400" y="457200"/>
                <a:ext cx="1948851" cy="5418621"/>
              </a:xfrm>
              <a:custGeom>
                <a:avLst/>
                <a:gdLst>
                  <a:gd name="T0" fmla="*/ 546 w 588"/>
                  <a:gd name="T1" fmla="*/ 1635 h 1635"/>
                  <a:gd name="T2" fmla="*/ 504 w 588"/>
                  <a:gd name="T3" fmla="*/ 1593 h 1635"/>
                  <a:gd name="T4" fmla="*/ 280 w 588"/>
                  <a:gd name="T5" fmla="*/ 1267 h 1635"/>
                  <a:gd name="T6" fmla="*/ 0 w 588"/>
                  <a:gd name="T7" fmla="*/ 822 h 1635"/>
                  <a:gd name="T8" fmla="*/ 277 w 588"/>
                  <a:gd name="T9" fmla="*/ 379 h 1635"/>
                  <a:gd name="T10" fmla="*/ 504 w 588"/>
                  <a:gd name="T11" fmla="*/ 42 h 1635"/>
                  <a:gd name="T12" fmla="*/ 546 w 588"/>
                  <a:gd name="T13" fmla="*/ 0 h 1635"/>
                  <a:gd name="T14" fmla="*/ 588 w 588"/>
                  <a:gd name="T15" fmla="*/ 42 h 1635"/>
                  <a:gd name="T16" fmla="*/ 331 w 588"/>
                  <a:gd name="T17" fmla="*/ 443 h 1635"/>
                  <a:gd name="T18" fmla="*/ 84 w 588"/>
                  <a:gd name="T19" fmla="*/ 822 h 1635"/>
                  <a:gd name="T20" fmla="*/ 333 w 588"/>
                  <a:gd name="T21" fmla="*/ 1202 h 1635"/>
                  <a:gd name="T22" fmla="*/ 588 w 588"/>
                  <a:gd name="T23" fmla="*/ 1593 h 1635"/>
                  <a:gd name="T24" fmla="*/ 546 w 588"/>
                  <a:gd name="T25" fmla="*/ 1635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8" h="1635">
                    <a:moveTo>
                      <a:pt x="546" y="1635"/>
                    </a:moveTo>
                    <a:cubicBezTo>
                      <a:pt x="523" y="1635"/>
                      <a:pt x="504" y="1616"/>
                      <a:pt x="504" y="1593"/>
                    </a:cubicBezTo>
                    <a:cubicBezTo>
                      <a:pt x="504" y="1451"/>
                      <a:pt x="400" y="1366"/>
                      <a:pt x="280" y="1267"/>
                    </a:cubicBezTo>
                    <a:cubicBezTo>
                      <a:pt x="149" y="1160"/>
                      <a:pt x="0" y="1038"/>
                      <a:pt x="0" y="822"/>
                    </a:cubicBezTo>
                    <a:cubicBezTo>
                      <a:pt x="0" y="611"/>
                      <a:pt x="147" y="487"/>
                      <a:pt x="277" y="379"/>
                    </a:cubicBezTo>
                    <a:cubicBezTo>
                      <a:pt x="394" y="280"/>
                      <a:pt x="504" y="188"/>
                      <a:pt x="504" y="42"/>
                    </a:cubicBezTo>
                    <a:cubicBezTo>
                      <a:pt x="504" y="19"/>
                      <a:pt x="523" y="0"/>
                      <a:pt x="546" y="0"/>
                    </a:cubicBezTo>
                    <a:cubicBezTo>
                      <a:pt x="569" y="0"/>
                      <a:pt x="588" y="19"/>
                      <a:pt x="588" y="42"/>
                    </a:cubicBezTo>
                    <a:cubicBezTo>
                      <a:pt x="588" y="227"/>
                      <a:pt x="457" y="337"/>
                      <a:pt x="331" y="443"/>
                    </a:cubicBezTo>
                    <a:cubicBezTo>
                      <a:pt x="204" y="549"/>
                      <a:pt x="84" y="650"/>
                      <a:pt x="84" y="822"/>
                    </a:cubicBezTo>
                    <a:cubicBezTo>
                      <a:pt x="84" y="999"/>
                      <a:pt x="205" y="1098"/>
                      <a:pt x="333" y="1202"/>
                    </a:cubicBezTo>
                    <a:cubicBezTo>
                      <a:pt x="459" y="1305"/>
                      <a:pt x="588" y="1411"/>
                      <a:pt x="588" y="1593"/>
                    </a:cubicBezTo>
                    <a:cubicBezTo>
                      <a:pt x="588" y="1616"/>
                      <a:pt x="569" y="1635"/>
                      <a:pt x="546" y="163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3" name="Rounded Rectangle 112"/>
            <p:cNvSpPr/>
            <p:nvPr/>
          </p:nvSpPr>
          <p:spPr>
            <a:xfrm>
              <a:off x="3429994" y="2918960"/>
              <a:ext cx="406263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502412" y="2715829"/>
              <a:ext cx="261426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02412" y="3122092"/>
              <a:ext cx="261426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429994" y="2088960"/>
              <a:ext cx="406263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502412" y="2269232"/>
              <a:ext cx="261426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429994" y="3757661"/>
              <a:ext cx="406263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502412" y="3577389"/>
              <a:ext cx="261426" cy="60187"/>
            </a:xfrm>
            <a:prstGeom prst="roundRect">
              <a:avLst>
                <a:gd name="adj" fmla="val 50000"/>
              </a:avLst>
            </a:prstGeom>
            <a:solidFill>
              <a:srgbClr val="EF2D2D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477130" y="711609"/>
            <a:ext cx="1454934" cy="798286"/>
            <a:chOff x="2362200" y="1965278"/>
            <a:chExt cx="3675063" cy="2544762"/>
          </a:xfrm>
        </p:grpSpPr>
        <p:sp>
          <p:nvSpPr>
            <p:cNvPr id="126" name="Heart 2059"/>
            <p:cNvSpPr/>
            <p:nvPr/>
          </p:nvSpPr>
          <p:spPr>
            <a:xfrm>
              <a:off x="2996121" y="2261948"/>
              <a:ext cx="2414080" cy="2067742"/>
            </a:xfrm>
            <a:custGeom>
              <a:avLst/>
              <a:gdLst>
                <a:gd name="connsiteX0" fmla="*/ 1315382 w 2630763"/>
                <a:gd name="connsiteY0" fmla="*/ 546016 h 2184062"/>
                <a:gd name="connsiteX1" fmla="*/ 1315382 w 2630763"/>
                <a:gd name="connsiteY1" fmla="*/ 2184062 h 2184062"/>
                <a:gd name="connsiteX2" fmla="*/ 1315382 w 2630763"/>
                <a:gd name="connsiteY2" fmla="*/ 546016 h 2184062"/>
                <a:gd name="connsiteX0" fmla="*/ 1324971 w 2629069"/>
                <a:gd name="connsiteY0" fmla="*/ 518960 h 2157006"/>
                <a:gd name="connsiteX1" fmla="*/ 1324971 w 2629069"/>
                <a:gd name="connsiteY1" fmla="*/ 2157006 h 2157006"/>
                <a:gd name="connsiteX2" fmla="*/ 1324971 w 2629069"/>
                <a:gd name="connsiteY2" fmla="*/ 518960 h 2157006"/>
                <a:gd name="connsiteX0" fmla="*/ 1293829 w 2597927"/>
                <a:gd name="connsiteY0" fmla="*/ 429696 h 2067742"/>
                <a:gd name="connsiteX1" fmla="*/ 1293829 w 2597927"/>
                <a:gd name="connsiteY1" fmla="*/ 2067742 h 2067742"/>
                <a:gd name="connsiteX2" fmla="*/ 1293829 w 2597927"/>
                <a:gd name="connsiteY2" fmla="*/ 429696 h 2067742"/>
                <a:gd name="connsiteX0" fmla="*/ 1297239 w 2601337"/>
                <a:gd name="connsiteY0" fmla="*/ 429696 h 2067742"/>
                <a:gd name="connsiteX1" fmla="*/ 1297239 w 2601337"/>
                <a:gd name="connsiteY1" fmla="*/ 2067742 h 2067742"/>
                <a:gd name="connsiteX2" fmla="*/ 1297239 w 2601337"/>
                <a:gd name="connsiteY2" fmla="*/ 429696 h 20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1337" h="2067742">
                  <a:moveTo>
                    <a:pt x="1297239" y="429696"/>
                  </a:moveTo>
                  <a:cubicBezTo>
                    <a:pt x="1763427" y="-639624"/>
                    <a:pt x="3982809" y="429696"/>
                    <a:pt x="1297239" y="2067742"/>
                  </a:cubicBezTo>
                  <a:cubicBezTo>
                    <a:pt x="-1388332" y="429696"/>
                    <a:pt x="858346" y="-639625"/>
                    <a:pt x="1297239" y="4296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62222"/>
                </a:gs>
                <a:gs pos="100000">
                  <a:srgbClr val="A2000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Freeform 13"/>
            <p:cNvSpPr>
              <a:spLocks/>
            </p:cNvSpPr>
            <p:nvPr/>
          </p:nvSpPr>
          <p:spPr bwMode="auto">
            <a:xfrm>
              <a:off x="2362200" y="1965278"/>
              <a:ext cx="3675063" cy="2544762"/>
            </a:xfrm>
            <a:custGeom>
              <a:avLst/>
              <a:gdLst>
                <a:gd name="T0" fmla="*/ 503 w 980"/>
                <a:gd name="T1" fmla="*/ 679 h 679"/>
                <a:gd name="T2" fmla="*/ 489 w 980"/>
                <a:gd name="T3" fmla="*/ 666 h 679"/>
                <a:gd name="T4" fmla="*/ 431 w 980"/>
                <a:gd name="T5" fmla="*/ 124 h 679"/>
                <a:gd name="T6" fmla="*/ 398 w 980"/>
                <a:gd name="T7" fmla="*/ 339 h 679"/>
                <a:gd name="T8" fmla="*/ 388 w 980"/>
                <a:gd name="T9" fmla="*/ 351 h 679"/>
                <a:gd name="T10" fmla="*/ 373 w 980"/>
                <a:gd name="T11" fmla="*/ 344 h 679"/>
                <a:gd name="T12" fmla="*/ 345 w 980"/>
                <a:gd name="T13" fmla="*/ 320 h 679"/>
                <a:gd name="T14" fmla="*/ 317 w 980"/>
                <a:gd name="T15" fmla="*/ 357 h 679"/>
                <a:gd name="T16" fmla="*/ 304 w 980"/>
                <a:gd name="T17" fmla="*/ 367 h 679"/>
                <a:gd name="T18" fmla="*/ 14 w 980"/>
                <a:gd name="T19" fmla="*/ 367 h 679"/>
                <a:gd name="T20" fmla="*/ 0 w 980"/>
                <a:gd name="T21" fmla="*/ 353 h 679"/>
                <a:gd name="T22" fmla="*/ 14 w 980"/>
                <a:gd name="T23" fmla="*/ 339 h 679"/>
                <a:gd name="T24" fmla="*/ 294 w 980"/>
                <a:gd name="T25" fmla="*/ 339 h 679"/>
                <a:gd name="T26" fmla="*/ 341 w 980"/>
                <a:gd name="T27" fmla="*/ 292 h 679"/>
                <a:gd name="T28" fmla="*/ 375 w 980"/>
                <a:gd name="T29" fmla="*/ 304 h 679"/>
                <a:gd name="T30" fmla="*/ 419 w 980"/>
                <a:gd name="T31" fmla="*/ 12 h 679"/>
                <a:gd name="T32" fmla="*/ 433 w 980"/>
                <a:gd name="T33" fmla="*/ 0 h 679"/>
                <a:gd name="T34" fmla="*/ 447 w 980"/>
                <a:gd name="T35" fmla="*/ 13 h 679"/>
                <a:gd name="T36" fmla="*/ 502 w 980"/>
                <a:gd name="T37" fmla="*/ 530 h 679"/>
                <a:gd name="T38" fmla="*/ 506 w 980"/>
                <a:gd name="T39" fmla="*/ 497 h 679"/>
                <a:gd name="T40" fmla="*/ 521 w 980"/>
                <a:gd name="T41" fmla="*/ 382 h 679"/>
                <a:gd name="T42" fmla="*/ 545 w 980"/>
                <a:gd name="T43" fmla="*/ 318 h 679"/>
                <a:gd name="T44" fmla="*/ 572 w 980"/>
                <a:gd name="T45" fmla="*/ 346 h 679"/>
                <a:gd name="T46" fmla="*/ 595 w 980"/>
                <a:gd name="T47" fmla="*/ 385 h 679"/>
                <a:gd name="T48" fmla="*/ 609 w 980"/>
                <a:gd name="T49" fmla="*/ 353 h 679"/>
                <a:gd name="T50" fmla="*/ 662 w 980"/>
                <a:gd name="T51" fmla="*/ 249 h 679"/>
                <a:gd name="T52" fmla="*/ 696 w 980"/>
                <a:gd name="T53" fmla="*/ 292 h 679"/>
                <a:gd name="T54" fmla="*/ 713 w 980"/>
                <a:gd name="T55" fmla="*/ 331 h 679"/>
                <a:gd name="T56" fmla="*/ 966 w 980"/>
                <a:gd name="T57" fmla="*/ 331 h 679"/>
                <a:gd name="T58" fmla="*/ 980 w 980"/>
                <a:gd name="T59" fmla="*/ 345 h 679"/>
                <a:gd name="T60" fmla="*/ 966 w 980"/>
                <a:gd name="T61" fmla="*/ 359 h 679"/>
                <a:gd name="T62" fmla="*/ 706 w 980"/>
                <a:gd name="T63" fmla="*/ 359 h 679"/>
                <a:gd name="T64" fmla="*/ 695 w 980"/>
                <a:gd name="T65" fmla="*/ 354 h 679"/>
                <a:gd name="T66" fmla="*/ 670 w 980"/>
                <a:gd name="T67" fmla="*/ 302 h 679"/>
                <a:gd name="T68" fmla="*/ 662 w 980"/>
                <a:gd name="T69" fmla="*/ 283 h 679"/>
                <a:gd name="T70" fmla="*/ 635 w 980"/>
                <a:gd name="T71" fmla="*/ 361 h 679"/>
                <a:gd name="T72" fmla="*/ 598 w 980"/>
                <a:gd name="T73" fmla="*/ 413 h 679"/>
                <a:gd name="T74" fmla="*/ 551 w 980"/>
                <a:gd name="T75" fmla="*/ 368 h 679"/>
                <a:gd name="T76" fmla="*/ 517 w 980"/>
                <a:gd name="T77" fmla="*/ 666 h 679"/>
                <a:gd name="T78" fmla="*/ 503 w 980"/>
                <a:gd name="T79" fmla="*/ 679 h 679"/>
                <a:gd name="T80" fmla="*/ 503 w 980"/>
                <a:gd name="T81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0" h="679">
                  <a:moveTo>
                    <a:pt x="503" y="679"/>
                  </a:moveTo>
                  <a:cubicBezTo>
                    <a:pt x="496" y="679"/>
                    <a:pt x="490" y="673"/>
                    <a:pt x="489" y="666"/>
                  </a:cubicBezTo>
                  <a:cubicBezTo>
                    <a:pt x="431" y="124"/>
                    <a:pt x="431" y="124"/>
                    <a:pt x="431" y="124"/>
                  </a:cubicBezTo>
                  <a:cubicBezTo>
                    <a:pt x="398" y="339"/>
                    <a:pt x="398" y="339"/>
                    <a:pt x="398" y="339"/>
                  </a:cubicBezTo>
                  <a:cubicBezTo>
                    <a:pt x="398" y="345"/>
                    <a:pt x="393" y="349"/>
                    <a:pt x="388" y="351"/>
                  </a:cubicBezTo>
                  <a:cubicBezTo>
                    <a:pt x="382" y="352"/>
                    <a:pt x="376" y="349"/>
                    <a:pt x="373" y="344"/>
                  </a:cubicBezTo>
                  <a:cubicBezTo>
                    <a:pt x="362" y="328"/>
                    <a:pt x="352" y="319"/>
                    <a:pt x="345" y="320"/>
                  </a:cubicBezTo>
                  <a:cubicBezTo>
                    <a:pt x="334" y="321"/>
                    <a:pt x="322" y="343"/>
                    <a:pt x="317" y="357"/>
                  </a:cubicBezTo>
                  <a:cubicBezTo>
                    <a:pt x="316" y="363"/>
                    <a:pt x="310" y="367"/>
                    <a:pt x="304" y="367"/>
                  </a:cubicBezTo>
                  <a:cubicBezTo>
                    <a:pt x="14" y="367"/>
                    <a:pt x="14" y="367"/>
                    <a:pt x="14" y="367"/>
                  </a:cubicBezTo>
                  <a:cubicBezTo>
                    <a:pt x="6" y="367"/>
                    <a:pt x="0" y="361"/>
                    <a:pt x="0" y="353"/>
                  </a:cubicBezTo>
                  <a:cubicBezTo>
                    <a:pt x="0" y="345"/>
                    <a:pt x="6" y="339"/>
                    <a:pt x="14" y="339"/>
                  </a:cubicBezTo>
                  <a:cubicBezTo>
                    <a:pt x="294" y="339"/>
                    <a:pt x="294" y="339"/>
                    <a:pt x="294" y="339"/>
                  </a:cubicBezTo>
                  <a:cubicBezTo>
                    <a:pt x="301" y="323"/>
                    <a:pt x="316" y="295"/>
                    <a:pt x="341" y="292"/>
                  </a:cubicBezTo>
                  <a:cubicBezTo>
                    <a:pt x="353" y="290"/>
                    <a:pt x="364" y="294"/>
                    <a:pt x="375" y="304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0" y="5"/>
                    <a:pt x="426" y="0"/>
                    <a:pt x="433" y="0"/>
                  </a:cubicBezTo>
                  <a:cubicBezTo>
                    <a:pt x="440" y="0"/>
                    <a:pt x="446" y="6"/>
                    <a:pt x="447" y="13"/>
                  </a:cubicBezTo>
                  <a:cubicBezTo>
                    <a:pt x="502" y="530"/>
                    <a:pt x="502" y="530"/>
                    <a:pt x="502" y="530"/>
                  </a:cubicBezTo>
                  <a:cubicBezTo>
                    <a:pt x="504" y="519"/>
                    <a:pt x="505" y="508"/>
                    <a:pt x="506" y="497"/>
                  </a:cubicBezTo>
                  <a:cubicBezTo>
                    <a:pt x="512" y="449"/>
                    <a:pt x="516" y="410"/>
                    <a:pt x="521" y="382"/>
                  </a:cubicBezTo>
                  <a:cubicBezTo>
                    <a:pt x="529" y="328"/>
                    <a:pt x="532" y="319"/>
                    <a:pt x="545" y="318"/>
                  </a:cubicBezTo>
                  <a:cubicBezTo>
                    <a:pt x="557" y="316"/>
                    <a:pt x="562" y="327"/>
                    <a:pt x="572" y="346"/>
                  </a:cubicBezTo>
                  <a:cubicBezTo>
                    <a:pt x="576" y="355"/>
                    <a:pt x="588" y="380"/>
                    <a:pt x="595" y="385"/>
                  </a:cubicBezTo>
                  <a:cubicBezTo>
                    <a:pt x="597" y="382"/>
                    <a:pt x="602" y="375"/>
                    <a:pt x="609" y="353"/>
                  </a:cubicBezTo>
                  <a:cubicBezTo>
                    <a:pt x="633" y="266"/>
                    <a:pt x="645" y="250"/>
                    <a:pt x="662" y="249"/>
                  </a:cubicBezTo>
                  <a:cubicBezTo>
                    <a:pt x="680" y="248"/>
                    <a:pt x="687" y="268"/>
                    <a:pt x="696" y="292"/>
                  </a:cubicBezTo>
                  <a:cubicBezTo>
                    <a:pt x="701" y="306"/>
                    <a:pt x="707" y="320"/>
                    <a:pt x="713" y="331"/>
                  </a:cubicBezTo>
                  <a:cubicBezTo>
                    <a:pt x="966" y="331"/>
                    <a:pt x="966" y="331"/>
                    <a:pt x="966" y="331"/>
                  </a:cubicBezTo>
                  <a:cubicBezTo>
                    <a:pt x="974" y="331"/>
                    <a:pt x="980" y="337"/>
                    <a:pt x="980" y="345"/>
                  </a:cubicBezTo>
                  <a:cubicBezTo>
                    <a:pt x="980" y="353"/>
                    <a:pt x="974" y="359"/>
                    <a:pt x="966" y="359"/>
                  </a:cubicBezTo>
                  <a:cubicBezTo>
                    <a:pt x="706" y="359"/>
                    <a:pt x="706" y="359"/>
                    <a:pt x="706" y="359"/>
                  </a:cubicBezTo>
                  <a:cubicBezTo>
                    <a:pt x="702" y="359"/>
                    <a:pt x="698" y="357"/>
                    <a:pt x="695" y="354"/>
                  </a:cubicBezTo>
                  <a:cubicBezTo>
                    <a:pt x="684" y="339"/>
                    <a:pt x="676" y="320"/>
                    <a:pt x="670" y="302"/>
                  </a:cubicBezTo>
                  <a:cubicBezTo>
                    <a:pt x="668" y="296"/>
                    <a:pt x="665" y="288"/>
                    <a:pt x="662" y="283"/>
                  </a:cubicBezTo>
                  <a:cubicBezTo>
                    <a:pt x="657" y="292"/>
                    <a:pt x="649" y="313"/>
                    <a:pt x="635" y="361"/>
                  </a:cubicBezTo>
                  <a:cubicBezTo>
                    <a:pt x="629" y="384"/>
                    <a:pt x="619" y="411"/>
                    <a:pt x="598" y="413"/>
                  </a:cubicBezTo>
                  <a:cubicBezTo>
                    <a:pt x="577" y="415"/>
                    <a:pt x="563" y="391"/>
                    <a:pt x="551" y="368"/>
                  </a:cubicBezTo>
                  <a:cubicBezTo>
                    <a:pt x="542" y="424"/>
                    <a:pt x="528" y="551"/>
                    <a:pt x="517" y="666"/>
                  </a:cubicBezTo>
                  <a:cubicBezTo>
                    <a:pt x="516" y="673"/>
                    <a:pt x="510" y="679"/>
                    <a:pt x="503" y="679"/>
                  </a:cubicBezTo>
                  <a:cubicBezTo>
                    <a:pt x="503" y="679"/>
                    <a:pt x="503" y="679"/>
                    <a:pt x="503" y="679"/>
                  </a:cubicBezTo>
                  <a:close/>
                </a:path>
              </a:pathLst>
            </a:custGeom>
            <a:solidFill>
              <a:srgbClr val="00B0F0"/>
            </a:solidFill>
            <a:ln w="2857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91272" y="1045348"/>
            <a:ext cx="1107139" cy="1015500"/>
            <a:chOff x="2514276" y="2743200"/>
            <a:chExt cx="1507313" cy="1328997"/>
          </a:xfrm>
        </p:grpSpPr>
        <p:sp>
          <p:nvSpPr>
            <p:cNvPr id="97" name="Rounded Rectangle 96"/>
            <p:cNvSpPr/>
            <p:nvPr/>
          </p:nvSpPr>
          <p:spPr>
            <a:xfrm>
              <a:off x="2514276" y="2970699"/>
              <a:ext cx="1507313" cy="1101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19"/>
            <p:cNvSpPr>
              <a:spLocks noChangeAspect="1"/>
            </p:cNvSpPr>
            <p:nvPr/>
          </p:nvSpPr>
          <p:spPr>
            <a:xfrm>
              <a:off x="2995613" y="2743200"/>
              <a:ext cx="576796" cy="203258"/>
            </a:xfrm>
            <a:custGeom>
              <a:avLst/>
              <a:gdLst/>
              <a:ahLst/>
              <a:cxnLst/>
              <a:rect l="l" t="t" r="r" b="b"/>
              <a:pathLst>
                <a:path w="874773" h="308263">
                  <a:moveTo>
                    <a:pt x="203592" y="0"/>
                  </a:moveTo>
                  <a:lnTo>
                    <a:pt x="671180" y="0"/>
                  </a:lnTo>
                  <a:cubicBezTo>
                    <a:pt x="744063" y="0"/>
                    <a:pt x="803146" y="59083"/>
                    <a:pt x="803146" y="131966"/>
                  </a:cubicBezTo>
                  <a:lnTo>
                    <a:pt x="803146" y="235111"/>
                  </a:lnTo>
                  <a:lnTo>
                    <a:pt x="854961" y="235111"/>
                  </a:lnTo>
                  <a:cubicBezTo>
                    <a:pt x="865903" y="235111"/>
                    <a:pt x="874773" y="243981"/>
                    <a:pt x="874773" y="254923"/>
                  </a:cubicBezTo>
                  <a:lnTo>
                    <a:pt x="874773" y="288451"/>
                  </a:lnTo>
                  <a:cubicBezTo>
                    <a:pt x="874773" y="299393"/>
                    <a:pt x="865903" y="308263"/>
                    <a:pt x="854961" y="308263"/>
                  </a:cubicBezTo>
                  <a:lnTo>
                    <a:pt x="803146" y="308263"/>
                  </a:lnTo>
                  <a:lnTo>
                    <a:pt x="748283" y="308263"/>
                  </a:lnTo>
                  <a:lnTo>
                    <a:pt x="686475" y="308263"/>
                  </a:lnTo>
                  <a:lnTo>
                    <a:pt x="686475" y="194278"/>
                  </a:lnTo>
                  <a:cubicBezTo>
                    <a:pt x="686475" y="144644"/>
                    <a:pt x="646238" y="104407"/>
                    <a:pt x="596604" y="104407"/>
                  </a:cubicBezTo>
                  <a:lnTo>
                    <a:pt x="278169" y="104407"/>
                  </a:lnTo>
                  <a:cubicBezTo>
                    <a:pt x="228535" y="104407"/>
                    <a:pt x="188298" y="144644"/>
                    <a:pt x="188298" y="194278"/>
                  </a:cubicBezTo>
                  <a:lnTo>
                    <a:pt x="188298" y="308263"/>
                  </a:lnTo>
                  <a:lnTo>
                    <a:pt x="126490" y="308263"/>
                  </a:lnTo>
                  <a:lnTo>
                    <a:pt x="71626" y="308263"/>
                  </a:lnTo>
                  <a:lnTo>
                    <a:pt x="19812" y="308263"/>
                  </a:lnTo>
                  <a:cubicBezTo>
                    <a:pt x="8870" y="308263"/>
                    <a:pt x="0" y="299393"/>
                    <a:pt x="0" y="288451"/>
                  </a:cubicBezTo>
                  <a:lnTo>
                    <a:pt x="0" y="254923"/>
                  </a:lnTo>
                  <a:cubicBezTo>
                    <a:pt x="0" y="243981"/>
                    <a:pt x="8870" y="235111"/>
                    <a:pt x="19812" y="235111"/>
                  </a:cubicBezTo>
                  <a:lnTo>
                    <a:pt x="71626" y="235111"/>
                  </a:lnTo>
                  <a:lnTo>
                    <a:pt x="71626" y="131966"/>
                  </a:lnTo>
                  <a:cubicBezTo>
                    <a:pt x="71626" y="59083"/>
                    <a:pt x="130709" y="0"/>
                    <a:pt x="203592" y="0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bg1">
                    <a:lumMod val="9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59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Cross 98"/>
            <p:cNvSpPr/>
            <p:nvPr/>
          </p:nvSpPr>
          <p:spPr>
            <a:xfrm>
              <a:off x="2963456" y="3216972"/>
              <a:ext cx="608954" cy="608954"/>
            </a:xfrm>
            <a:prstGeom prst="plus">
              <a:avLst>
                <a:gd name="adj" fmla="val 31674"/>
              </a:avLst>
            </a:prstGeom>
            <a:gradFill>
              <a:gsLst>
                <a:gs pos="100000">
                  <a:srgbClr val="C00000"/>
                </a:gs>
                <a:gs pos="0">
                  <a:srgbClr val="F1454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24"/>
            <p:cNvSpPr/>
            <p:nvPr/>
          </p:nvSpPr>
          <p:spPr>
            <a:xfrm>
              <a:off x="2514276" y="2970700"/>
              <a:ext cx="1507313" cy="541391"/>
            </a:xfrm>
            <a:custGeom>
              <a:avLst/>
              <a:gdLst/>
              <a:ahLst/>
              <a:cxnLst/>
              <a:rect l="l" t="t" r="r" b="b"/>
              <a:pathLst>
                <a:path w="1507313" h="541391">
                  <a:moveTo>
                    <a:pt x="183587" y="0"/>
                  </a:moveTo>
                  <a:lnTo>
                    <a:pt x="1323726" y="0"/>
                  </a:lnTo>
                  <a:cubicBezTo>
                    <a:pt x="1425118" y="0"/>
                    <a:pt x="1507313" y="82195"/>
                    <a:pt x="1507313" y="183587"/>
                  </a:cubicBezTo>
                  <a:lnTo>
                    <a:pt x="1507313" y="421616"/>
                  </a:lnTo>
                  <a:cubicBezTo>
                    <a:pt x="1291567" y="498063"/>
                    <a:pt x="1039251" y="541391"/>
                    <a:pt x="769735" y="541391"/>
                  </a:cubicBezTo>
                  <a:cubicBezTo>
                    <a:pt x="486738" y="541391"/>
                    <a:pt x="222705" y="493620"/>
                    <a:pt x="0" y="410122"/>
                  </a:cubicBezTo>
                  <a:lnTo>
                    <a:pt x="0" y="183587"/>
                  </a:lnTo>
                  <a:cubicBezTo>
                    <a:pt x="0" y="82195"/>
                    <a:pt x="82195" y="0"/>
                    <a:pt x="18358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9" name="ZoneTexte 108"/>
          <p:cNvSpPr txBox="1"/>
          <p:nvPr/>
        </p:nvSpPr>
        <p:spPr>
          <a:xfrm>
            <a:off x="323540" y="4706785"/>
            <a:ext cx="865930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/>
              <a:t>Une équipe de professeurs de SVT et de Biotechnologies de l’académie de Versailles a conçu des outils d’aide à l’orientation vers une série scientifique.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1898411" y="2143785"/>
            <a:ext cx="6647630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Comment aider </a:t>
            </a:r>
            <a:r>
              <a:rPr lang="fr-FR" sz="3200" b="1" dirty="0" err="1"/>
              <a:t>un.e</a:t>
            </a:r>
            <a:r>
              <a:rPr lang="fr-FR" sz="3200" b="1" dirty="0"/>
              <a:t> lycéen.ne qui aime les SCIENCES, et en particulier, la BIOLOGIE, à construire son projet d’orientation ?</a:t>
            </a:r>
          </a:p>
        </p:txBody>
      </p:sp>
      <p:pic>
        <p:nvPicPr>
          <p:cNvPr id="151" name="Image 150"/>
          <p:cNvPicPr>
            <a:picLocks noChangeAspect="1"/>
          </p:cNvPicPr>
          <p:nvPr/>
        </p:nvPicPr>
        <p:blipFill rotWithShape="1">
          <a:blip r:embed="rId3"/>
          <a:srcRect l="17075" r="20315" b="3240"/>
          <a:stretch/>
        </p:blipFill>
        <p:spPr>
          <a:xfrm>
            <a:off x="376991" y="2155072"/>
            <a:ext cx="1191492" cy="2050815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" y="89030"/>
            <a:ext cx="2105890" cy="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8093" t="2535" r="5881" b="1534"/>
          <a:stretch/>
        </p:blipFill>
        <p:spPr>
          <a:xfrm>
            <a:off x="107504" y="655735"/>
            <a:ext cx="7305541" cy="62170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67744" y="116632"/>
            <a:ext cx="673224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« PARENTS » </a:t>
            </a:r>
            <a:r>
              <a:rPr lang="fr-FR" sz="2000" b="1" dirty="0"/>
              <a:t>= Mieux connaitre les séries S-SVT et </a:t>
            </a:r>
            <a:r>
              <a:rPr lang="fr-FR" sz="2000" b="1" dirty="0" smtClean="0"/>
              <a:t>STL-biotechnologies pour bien conseiller son enfant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7579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218D62C-5E04-441C-82FF-E8057DB23D30}"/>
              </a:ext>
            </a:extLst>
          </p:cNvPr>
          <p:cNvSpPr txBox="1"/>
          <p:nvPr/>
        </p:nvSpPr>
        <p:spPr>
          <a:xfrm>
            <a:off x="179512" y="188640"/>
            <a:ext cx="2520280" cy="4031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« Professeurs, CPE, COP </a:t>
            </a:r>
            <a:r>
              <a:rPr lang="fr-FR" sz="2000" b="1" dirty="0"/>
              <a:t>» = </a:t>
            </a:r>
            <a:endParaRPr lang="fr-FR" sz="2000" b="1" dirty="0" smtClean="0"/>
          </a:p>
          <a:p>
            <a:r>
              <a:rPr lang="fr-FR" sz="2400" b="1" dirty="0" smtClean="0"/>
              <a:t>Mieux </a:t>
            </a:r>
            <a:r>
              <a:rPr lang="fr-FR" sz="2400" b="1" dirty="0"/>
              <a:t>connaitre chaque série S-SVT, STL-Biotechnologies, et repérer les points forts de l’élève pour mieux l’accompagner dans son choix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70CD8E4-48D3-49C2-88F4-C442D00D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88640"/>
            <a:ext cx="5148064" cy="62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9D0E362-1761-4810-8E03-F3DF6789BAC0}"/>
              </a:ext>
            </a:extLst>
          </p:cNvPr>
          <p:cNvSpPr txBox="1"/>
          <p:nvPr/>
        </p:nvSpPr>
        <p:spPr>
          <a:xfrm>
            <a:off x="1979713" y="188640"/>
            <a:ext cx="691276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« Chef d’Etablissement » : </a:t>
            </a:r>
            <a:r>
              <a:rPr lang="fr-FR" sz="2400" b="1" dirty="0"/>
              <a:t>Mettre en adéquation  les compétences développées dans chaque série et les points forts de l’élève, pour mieux nourrir le dialogue avec les familles et les équipes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55A3B29-FC79-4FDB-801D-9EA1C363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56216"/>
            <a:ext cx="7185062" cy="48851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88640"/>
            <a:ext cx="1691680" cy="4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023"/>
            <a:ext cx="6229205" cy="66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9D0E362-1761-4810-8E03-F3DF6789BAC0}"/>
              </a:ext>
            </a:extLst>
          </p:cNvPr>
          <p:cNvSpPr txBox="1"/>
          <p:nvPr/>
        </p:nvSpPr>
        <p:spPr>
          <a:xfrm>
            <a:off x="179512" y="358210"/>
            <a:ext cx="2268252" cy="4339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300" b="1" dirty="0" smtClean="0"/>
              <a:t>Les lycées proposant une section de STL- biotechnologies sont plus </a:t>
            </a:r>
            <a:r>
              <a:rPr lang="fr-FR" sz="2300" b="1" dirty="0"/>
              <a:t>rares</a:t>
            </a:r>
            <a:r>
              <a:rPr lang="fr-FR" sz="2300" b="1"/>
              <a:t>, </a:t>
            </a:r>
            <a:endParaRPr lang="fr-FR" sz="2300" b="1" dirty="0"/>
          </a:p>
          <a:p>
            <a:r>
              <a:rPr lang="fr-FR" sz="2300" b="1" dirty="0"/>
              <a:t>m</a:t>
            </a:r>
            <a:r>
              <a:rPr lang="fr-FR" sz="2300" b="1" dirty="0" smtClean="0"/>
              <a:t>ais réparties sur l’ensemble du territoire pour permettre à chaque élève intéressé.e d’y accéder.  </a:t>
            </a:r>
            <a:endParaRPr lang="fr-FR" sz="23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652120" y="159023"/>
            <a:ext cx="318657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Académie de </a:t>
            </a:r>
            <a:r>
              <a:rPr lang="fr-FR" sz="2400" b="1" dirty="0"/>
              <a:t>V</a:t>
            </a:r>
            <a:r>
              <a:rPr lang="fr-FR" sz="2400" b="1" dirty="0" smtClean="0"/>
              <a:t>ersailles 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730594"/>
            <a:ext cx="2007096" cy="5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48E3CE4-CF16-440D-B523-5C29027A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56166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B6F70C1-F777-427E-BBDE-B5E86A143E8F}"/>
              </a:ext>
            </a:extLst>
          </p:cNvPr>
          <p:cNvSpPr txBox="1"/>
          <p:nvPr/>
        </p:nvSpPr>
        <p:spPr>
          <a:xfrm>
            <a:off x="755576" y="11663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Faire des études dans les sciences du vivant quelle orientation choisir ?</a:t>
            </a:r>
          </a:p>
        </p:txBody>
      </p:sp>
    </p:spTree>
    <p:extLst>
      <p:ext uri="{BB962C8B-B14F-4D97-AF65-F5344CB8AC3E}">
        <p14:creationId xmlns:p14="http://schemas.microsoft.com/office/powerpoint/2010/main" val="28800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8C1646-D5C0-467D-935F-F28CA9229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7" b="1112"/>
          <a:stretch/>
        </p:blipFill>
        <p:spPr>
          <a:xfrm>
            <a:off x="198426" y="260648"/>
            <a:ext cx="863155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r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4997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4005495"/>
            <a:ext cx="2972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http://acver.fr/5-g</a:t>
            </a:r>
            <a:endParaRPr lang="fr-FR" alt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" y="0"/>
            <a:ext cx="3618058" cy="9134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FBA3840-93B9-4F01-82F3-F0CE0F30D3FF}"/>
              </a:ext>
            </a:extLst>
          </p:cNvPr>
          <p:cNvSpPr txBox="1"/>
          <p:nvPr/>
        </p:nvSpPr>
        <p:spPr>
          <a:xfrm>
            <a:off x="2339752" y="249103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Liens vers les outils :</a:t>
            </a:r>
          </a:p>
        </p:txBody>
      </p:sp>
    </p:spTree>
    <p:extLst>
      <p:ext uri="{BB962C8B-B14F-4D97-AF65-F5344CB8AC3E}">
        <p14:creationId xmlns:p14="http://schemas.microsoft.com/office/powerpoint/2010/main" val="9735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7423361" cy="6597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21288"/>
            <a:ext cx="2640084" cy="6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5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6A6FB2B-CDB1-4E64-B101-657B7E5D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70" y="764704"/>
            <a:ext cx="3704550" cy="55150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862"/>
            <a:ext cx="2952328" cy="7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9144000" cy="3075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827584" y="548680"/>
            <a:ext cx="748883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« Elève 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un questionnaire en ligne </a:t>
            </a:r>
            <a:r>
              <a:rPr lang="fr-FR" sz="2800" b="1" dirty="0" smtClean="0"/>
              <a:t>: Mieux </a:t>
            </a:r>
            <a:r>
              <a:rPr lang="fr-FR" sz="2800" b="1" dirty="0"/>
              <a:t>se connaitre pour mieux choisir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70791" y="6188149"/>
            <a:ext cx="189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4"/>
              </a:rPr>
              <a:t>http://acver.fr/sstl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80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749" y="3020414"/>
            <a:ext cx="5544616" cy="38670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4353790"/>
            <a:ext cx="309634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L’OUTIL « METIERS » </a:t>
            </a:r>
            <a:r>
              <a:rPr lang="fr-FR" sz="2400" b="1" dirty="0" smtClean="0"/>
              <a:t>: Mieux </a:t>
            </a:r>
            <a:r>
              <a:rPr lang="fr-FR" sz="2400" b="1" dirty="0"/>
              <a:t>connaitre les parcours d’études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14F751-785B-4720-B6AA-A2BC9F0FC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73" b="24589"/>
          <a:stretch/>
        </p:blipFill>
        <p:spPr>
          <a:xfrm>
            <a:off x="4011469" y="57899"/>
            <a:ext cx="4940896" cy="28643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D46B89B-1AE8-4008-9732-F962CF2C0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98" y="0"/>
            <a:ext cx="3904399" cy="2922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3210529" cy="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7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EA6976B-4604-495C-99D4-133F8E0F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6" y="116632"/>
            <a:ext cx="8810812" cy="66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61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2813</TotalTime>
  <Words>555</Words>
  <Application>Microsoft Macintosh PowerPoint</Application>
  <PresentationFormat>Présentation à l'écran (4:3)</PresentationFormat>
  <Paragraphs>50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2_Office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SVT après la seconde…</dc:title>
  <dc:creator>SVT</dc:creator>
  <cp:lastModifiedBy>Géraldine Carayol</cp:lastModifiedBy>
  <cp:revision>133</cp:revision>
  <dcterms:created xsi:type="dcterms:W3CDTF">2014-02-07T17:30:02Z</dcterms:created>
  <dcterms:modified xsi:type="dcterms:W3CDTF">2017-11-01T17:34:21Z</dcterms:modified>
</cp:coreProperties>
</file>