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6" r:id="rId3"/>
    <p:sldId id="275" r:id="rId4"/>
    <p:sldId id="277" r:id="rId5"/>
    <p:sldId id="278" r:id="rId6"/>
    <p:sldId id="279" r:id="rId7"/>
    <p:sldId id="280" r:id="rId8"/>
    <p:sldId id="281" r:id="rId9"/>
    <p:sldId id="282" r:id="rId10"/>
    <p:sldId id="283" r:id="rId11"/>
    <p:sldId id="284" r:id="rId12"/>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F29"/>
    <a:srgbClr val="F1E83C"/>
    <a:srgbClr val="2A7D55"/>
    <a:srgbClr val="9C487A"/>
    <a:srgbClr val="577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4" autoAdjust="0"/>
    <p:restoredTop sz="86332" autoAdjust="0"/>
  </p:normalViewPr>
  <p:slideViewPr>
    <p:cSldViewPr>
      <p:cViewPr>
        <p:scale>
          <a:sx n="130" d="100"/>
          <a:sy n="130" d="100"/>
        </p:scale>
        <p:origin x="-192"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18959FC4-776D-44AD-B8F4-3C0405DF1509}" type="datetimeFigureOut">
              <a:rPr lang="fr-FR" smtClean="0"/>
              <a:pPr/>
              <a:t>05/12/12</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097BB83-EAC0-458C-A231-7FFA0CCD6A89}" type="slidenum">
              <a:rPr lang="fr-FR" smtClean="0"/>
              <a:pPr/>
              <a:t>‹#›</a:t>
            </a:fld>
            <a:endParaRPr lang="fr-FR"/>
          </a:p>
        </p:txBody>
      </p:sp>
    </p:spTree>
    <p:extLst>
      <p:ext uri="{BB962C8B-B14F-4D97-AF65-F5344CB8AC3E}">
        <p14:creationId xmlns:p14="http://schemas.microsoft.com/office/powerpoint/2010/main" val="421805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vv</a:t>
            </a:r>
            <a:endParaRPr lang="fr-FR"/>
          </a:p>
        </p:txBody>
      </p:sp>
      <p:sp>
        <p:nvSpPr>
          <p:cNvPr id="4" name="Espace réservé du numéro de diapositive 3"/>
          <p:cNvSpPr>
            <a:spLocks noGrp="1"/>
          </p:cNvSpPr>
          <p:nvPr>
            <p:ph type="sldNum" sz="quarter" idx="10"/>
          </p:nvPr>
        </p:nvSpPr>
        <p:spPr/>
        <p:txBody>
          <a:bodyPr/>
          <a:lstStyle/>
          <a:p>
            <a:fld id="{2097BB83-EAC0-458C-A231-7FFA0CCD6A89}"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01B22CD-3F8E-47DE-B322-DD25B3AC5E03}" type="datetimeFigureOut">
              <a:rPr lang="fr-FR" smtClean="0"/>
              <a:pPr/>
              <a:t>05/12/12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1B22CD-3F8E-47DE-B322-DD25B3AC5E03}" type="datetimeFigureOut">
              <a:rPr lang="fr-FR" smtClean="0"/>
              <a:pPr/>
              <a:t>05/12/12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1B22CD-3F8E-47DE-B322-DD25B3AC5E03}" type="datetimeFigureOut">
              <a:rPr lang="fr-FR" smtClean="0"/>
              <a:pPr/>
              <a:t>05/12/12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1B22CD-3F8E-47DE-B322-DD25B3AC5E03}" type="datetimeFigureOut">
              <a:rPr lang="fr-FR" smtClean="0"/>
              <a:pPr/>
              <a:t>05/12/12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01B22CD-3F8E-47DE-B322-DD25B3AC5E03}" type="datetimeFigureOut">
              <a:rPr lang="fr-FR" smtClean="0"/>
              <a:pPr/>
              <a:t>05/12/12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01B22CD-3F8E-47DE-B322-DD25B3AC5E03}" type="datetimeFigureOut">
              <a:rPr lang="fr-FR" smtClean="0"/>
              <a:pPr/>
              <a:t>05/12/12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01B22CD-3F8E-47DE-B322-DD25B3AC5E03}" type="datetimeFigureOut">
              <a:rPr lang="fr-FR" smtClean="0"/>
              <a:pPr/>
              <a:t>05/12/12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01B22CD-3F8E-47DE-B322-DD25B3AC5E03}" type="datetimeFigureOut">
              <a:rPr lang="fr-FR" smtClean="0"/>
              <a:pPr/>
              <a:t>05/12/12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1B22CD-3F8E-47DE-B322-DD25B3AC5E03}" type="datetimeFigureOut">
              <a:rPr lang="fr-FR" smtClean="0"/>
              <a:pPr/>
              <a:t>05/12/12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01B22CD-3F8E-47DE-B322-DD25B3AC5E03}" type="datetimeFigureOut">
              <a:rPr lang="fr-FR" smtClean="0"/>
              <a:pPr/>
              <a:t>05/12/12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01B22CD-3F8E-47DE-B322-DD25B3AC5E03}" type="datetimeFigureOut">
              <a:rPr lang="fr-FR" smtClean="0"/>
              <a:pPr/>
              <a:t>05/12/12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8E5338-09BE-4944-A672-DEBD7270869D}"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B22CD-3F8E-47DE-B322-DD25B3AC5E03}" type="datetimeFigureOut">
              <a:rPr lang="fr-FR" smtClean="0"/>
              <a:pPr/>
              <a:t>05/12/12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E5338-09BE-4944-A672-DEBD7270869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1" Type="http://schemas.openxmlformats.org/officeDocument/2006/relationships/slideLayout" Target="../slideLayouts/slideLayout8.xml"/><Relationship Id="rId2"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30.png"/><Relationship Id="rId1" Type="http://schemas.openxmlformats.org/officeDocument/2006/relationships/slideLayout" Target="../slideLayouts/slideLayout8.xml"/><Relationship Id="rId2"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1" Type="http://schemas.openxmlformats.org/officeDocument/2006/relationships/slideLayout" Target="../slideLayouts/slideLayout8.xml"/><Relationship Id="rId2"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slide" Target="slide2.xml"/><Relationship Id="rId5" Type="http://schemas.openxmlformats.org/officeDocument/2006/relationships/slide" Target="slide4.xml"/><Relationship Id="rId6" Type="http://schemas.openxmlformats.org/officeDocument/2006/relationships/slide" Target="slide6.xml"/><Relationship Id="rId7" Type="http://schemas.openxmlformats.org/officeDocument/2006/relationships/slide" Target="slide8.xml"/><Relationship Id="rId8" Type="http://schemas.openxmlformats.org/officeDocument/2006/relationships/slide" Target="slide10.xml"/><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png"/><Relationship Id="rId10" Type="http://schemas.openxmlformats.org/officeDocument/2006/relationships/image" Target="../media/image15.gif"/><Relationship Id="rId1" Type="http://schemas.openxmlformats.org/officeDocument/2006/relationships/slideLayout" Target="../slideLayouts/slideLayout8.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jpeg"/><Relationship Id="rId1" Type="http://schemas.openxmlformats.org/officeDocument/2006/relationships/slideLayout" Target="../slideLayouts/slideLayout8.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8.xml"/><Relationship Id="rId6" Type="http://schemas.openxmlformats.org/officeDocument/2006/relationships/slide" Target="slide10.xml"/><Relationship Id="rId7" Type="http://schemas.openxmlformats.org/officeDocument/2006/relationships/image" Target="../media/image27.gif"/><Relationship Id="rId8" Type="http://schemas.openxmlformats.org/officeDocument/2006/relationships/image" Target="../media/image28.gif"/><Relationship Id="rId9"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5" name="Espace réservé du contenu 4"/>
          <p:cNvSpPr>
            <a:spLocks noGrp="1"/>
          </p:cNvSpPr>
          <p:nvPr>
            <p:ph idx="1"/>
          </p:nvPr>
        </p:nvSpPr>
        <p:spPr>
          <a:xfrm>
            <a:off x="2514600" y="0"/>
            <a:ext cx="6629400" cy="6858000"/>
          </a:xfrm>
          <a:solidFill>
            <a:schemeClr val="bg1">
              <a:lumMod val="65000"/>
            </a:schemeClr>
          </a:solidFill>
          <a:effectLst>
            <a:softEdge rad="254000"/>
          </a:effectLst>
        </p:spPr>
        <p:txBody>
          <a:bodyPr>
            <a:normAutofit/>
          </a:bodyPr>
          <a:lstStyle/>
          <a:p>
            <a:pPr>
              <a:buNone/>
            </a:pPr>
            <a:endParaRPr lang="fr-FR" dirty="0" smtClean="0"/>
          </a:p>
          <a:p>
            <a:pPr algn="ctr">
              <a:buNone/>
            </a:pPr>
            <a:r>
              <a:rPr lang="fr-FR" sz="3600" b="1" dirty="0" smtClean="0">
                <a:latin typeface="Arial"/>
                <a:cs typeface="Arial"/>
              </a:rPr>
              <a:t>Les métiers des biotechnologies et de la physique/chimie</a:t>
            </a:r>
          </a:p>
          <a:p>
            <a:pPr algn="ctr">
              <a:buNone/>
            </a:pPr>
            <a:endParaRPr lang="fr-FR" sz="3600" b="1" dirty="0" smtClean="0">
              <a:latin typeface="Arial"/>
              <a:cs typeface="Arial"/>
            </a:endParaRPr>
          </a:p>
          <a:p>
            <a:pPr algn="ctr">
              <a:buNone/>
            </a:pPr>
            <a:r>
              <a:rPr lang="fr-FR" sz="3600" b="1" dirty="0" smtClean="0">
                <a:latin typeface="Arial"/>
                <a:cs typeface="Arial"/>
              </a:rPr>
              <a:t>Après la STL  </a:t>
            </a:r>
          </a:p>
          <a:p>
            <a:pPr algn="ctr">
              <a:buNone/>
            </a:pPr>
            <a:r>
              <a:rPr lang="fr-FR" sz="3600" b="1" dirty="0" smtClean="0">
                <a:latin typeface="Arial"/>
                <a:cs typeface="Arial"/>
              </a:rPr>
              <a:t>Spécialité biotechnologies ou</a:t>
            </a:r>
          </a:p>
          <a:p>
            <a:pPr algn="ctr">
              <a:buNone/>
            </a:pPr>
            <a:r>
              <a:rPr lang="fr-FR" sz="3600" b="1" dirty="0" smtClean="0">
                <a:latin typeface="Arial"/>
                <a:cs typeface="Arial"/>
              </a:rPr>
              <a:t>Spécialité sciences physique et chimique de laboratoire </a:t>
            </a:r>
          </a:p>
          <a:p>
            <a:endParaRPr lang="fr-FR" dirty="0"/>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2" name="Bouton d'action : Personnalisé 11">
            <a:hlinkClick r:id="" action="ppaction://hlinkshowjump?jump=lastslide" highlightClick="1"/>
          </p:cNvPr>
          <p:cNvSpPr/>
          <p:nvPr/>
        </p:nvSpPr>
        <p:spPr>
          <a:xfrm>
            <a:off x="0" y="5029200"/>
            <a:ext cx="2438400" cy="5334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8" name="ZoneTexte 17"/>
          <p:cNvSpPr txBox="1"/>
          <p:nvPr/>
        </p:nvSpPr>
        <p:spPr>
          <a:xfrm>
            <a:off x="4495800" y="0"/>
            <a:ext cx="31242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fr-FR" sz="2400" dirty="0" smtClean="0">
                <a:latin typeface="Arial"/>
                <a:cs typeface="Arial"/>
              </a:rPr>
              <a:t>LES ETUDES</a:t>
            </a:r>
            <a:endParaRPr lang="fr-FR" sz="2400" dirty="0">
              <a:latin typeface="Arial"/>
              <a:cs typeface="Arial"/>
            </a:endParaRPr>
          </a:p>
        </p:txBody>
      </p:sp>
      <p:grpSp>
        <p:nvGrpSpPr>
          <p:cNvPr id="22" name="Grouper 21"/>
          <p:cNvGrpSpPr/>
          <p:nvPr/>
        </p:nvGrpSpPr>
        <p:grpSpPr>
          <a:xfrm>
            <a:off x="2514600" y="762000"/>
            <a:ext cx="6629400" cy="6096000"/>
            <a:chOff x="2667000" y="762000"/>
            <a:chExt cx="6477000" cy="5757496"/>
          </a:xfrm>
        </p:grpSpPr>
        <p:pic>
          <p:nvPicPr>
            <p:cNvPr id="12" name="Image 11" descr="Capture d’écran 2012-11-22 à 23.33.45.png"/>
            <p:cNvPicPr>
              <a:picLocks noChangeAspect="1"/>
            </p:cNvPicPr>
            <p:nvPr/>
          </p:nvPicPr>
          <p:blipFill>
            <a:blip r:embed="rId7">
              <a:clrChange>
                <a:clrFrom>
                  <a:srgbClr val="9E7B57"/>
                </a:clrFrom>
                <a:clrTo>
                  <a:srgbClr val="9E7B57">
                    <a:alpha val="0"/>
                  </a:srgbClr>
                </a:clrTo>
              </a:clrChange>
            </a:blip>
            <a:stretch>
              <a:fillRect/>
            </a:stretch>
          </p:blipFill>
          <p:spPr>
            <a:xfrm>
              <a:off x="2667000" y="762000"/>
              <a:ext cx="6477000" cy="5757496"/>
            </a:xfrm>
            <a:prstGeom prst="rect">
              <a:avLst/>
            </a:prstGeom>
            <a:ln>
              <a:solidFill>
                <a:schemeClr val="bg1"/>
              </a:solidFill>
            </a:ln>
          </p:spPr>
        </p:pic>
        <p:sp>
          <p:nvSpPr>
            <p:cNvPr id="20" name="Rectangle 19"/>
            <p:cNvSpPr/>
            <p:nvPr/>
          </p:nvSpPr>
          <p:spPr>
            <a:xfrm>
              <a:off x="2890345" y="1625624"/>
              <a:ext cx="1524000" cy="1600200"/>
            </a:xfrm>
            <a:prstGeom prst="rect">
              <a:avLst/>
            </a:prstGeom>
            <a:solidFill>
              <a:schemeClr val="bg1"/>
            </a:solidFill>
            <a:ln>
              <a:solidFill>
                <a:schemeClr val="bg1"/>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7620000" y="762000"/>
              <a:ext cx="1524000" cy="1066800"/>
            </a:xfrm>
            <a:prstGeom prst="rect">
              <a:avLst/>
            </a:prstGeom>
            <a:solidFill>
              <a:schemeClr val="bg1"/>
            </a:solidFill>
            <a:ln>
              <a:solidFill>
                <a:schemeClr val="bg1"/>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9" name="Bouton d'action : Personnalisé 18">
            <a:hlinkClick r:id="" action="ppaction://hlinkshowjump?jump=lastslide" highlightClick="1"/>
          </p:cNvPr>
          <p:cNvSpPr/>
          <p:nvPr/>
        </p:nvSpPr>
        <p:spPr>
          <a:xfrm>
            <a:off x="0" y="4953000"/>
            <a:ext cx="2438400" cy="533400"/>
          </a:xfrm>
          <a:prstGeom prst="actionButtonBlank">
            <a:avLst/>
          </a:prstGeom>
          <a:effectLst>
            <a:glow rad="101600">
              <a:schemeClr val="accent1">
                <a:alpha val="75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ZoneTexte 18"/>
          <p:cNvSpPr txBox="1"/>
          <p:nvPr/>
        </p:nvSpPr>
        <p:spPr>
          <a:xfrm>
            <a:off x="4572000" y="0"/>
            <a:ext cx="23622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latin typeface="Arial"/>
                <a:cs typeface="Arial"/>
              </a:rPr>
              <a:t>LE LEXIQUE</a:t>
            </a:r>
          </a:p>
          <a:p>
            <a:pPr algn="ctr"/>
            <a:endParaRPr lang="fr-FR" dirty="0"/>
          </a:p>
        </p:txBody>
      </p:sp>
      <p:sp>
        <p:nvSpPr>
          <p:cNvPr id="22" name="ZoneTexte 21"/>
          <p:cNvSpPr txBox="1"/>
          <p:nvPr/>
        </p:nvSpPr>
        <p:spPr>
          <a:xfrm>
            <a:off x="2895600" y="1143000"/>
            <a:ext cx="5943600" cy="4832093"/>
          </a:xfrm>
          <a:prstGeom prst="rect">
            <a:avLst/>
          </a:prstGeom>
          <a:noFill/>
        </p:spPr>
        <p:txBody>
          <a:bodyPr wrap="square" rtlCol="0">
            <a:spAutoFit/>
          </a:bodyPr>
          <a:lstStyle/>
          <a:p>
            <a:pPr algn="just"/>
            <a:r>
              <a:rPr lang="fr-FR" sz="1600" b="1" dirty="0" smtClean="0">
                <a:latin typeface="Arial"/>
                <a:cs typeface="Arial"/>
              </a:rPr>
              <a:t>BAC STL: </a:t>
            </a:r>
            <a:r>
              <a:rPr lang="fr-FR" sz="1600" smtClean="0">
                <a:latin typeface="Arial"/>
                <a:cs typeface="Arial"/>
              </a:rPr>
              <a:t>BAC </a:t>
            </a:r>
            <a:r>
              <a:rPr lang="fr-FR" sz="1600" smtClean="0">
                <a:latin typeface="Arial"/>
                <a:cs typeface="Arial"/>
              </a:rPr>
              <a:t>Sciences </a:t>
            </a:r>
            <a:r>
              <a:rPr lang="fr-FR" sz="1600" smtClean="0">
                <a:latin typeface="Arial"/>
                <a:cs typeface="Arial"/>
              </a:rPr>
              <a:t>et </a:t>
            </a:r>
            <a:r>
              <a:rPr lang="fr-FR" sz="1600" smtClean="0">
                <a:latin typeface="Arial"/>
                <a:cs typeface="Arial"/>
              </a:rPr>
              <a:t>Technologies </a:t>
            </a:r>
            <a:r>
              <a:rPr lang="fr-FR" sz="1600" smtClean="0">
                <a:latin typeface="Arial"/>
                <a:cs typeface="Arial"/>
              </a:rPr>
              <a:t>du </a:t>
            </a:r>
            <a:r>
              <a:rPr lang="fr-FR" sz="1600" smtClean="0">
                <a:latin typeface="Arial"/>
                <a:cs typeface="Arial"/>
              </a:rPr>
              <a:t>Laboratoire</a:t>
            </a:r>
            <a:endParaRPr lang="fr-FR" sz="1600" dirty="0" smtClean="0">
              <a:latin typeface="Arial"/>
              <a:cs typeface="Arial"/>
            </a:endParaRPr>
          </a:p>
          <a:p>
            <a:pPr algn="just"/>
            <a:r>
              <a:rPr lang="fr-FR" sz="1600" b="1" dirty="0" smtClean="0">
                <a:latin typeface="Arial"/>
                <a:cs typeface="Arial"/>
              </a:rPr>
              <a:t>BTS : </a:t>
            </a:r>
            <a:r>
              <a:rPr lang="fr-FR" sz="1600" dirty="0" smtClean="0">
                <a:latin typeface="Arial"/>
                <a:cs typeface="Arial"/>
              </a:rPr>
              <a:t>Brevet de technicien supérieur</a:t>
            </a:r>
          </a:p>
          <a:p>
            <a:pPr algn="just"/>
            <a:r>
              <a:rPr lang="fr-FR" sz="1600" b="1" dirty="0">
                <a:latin typeface="Arial"/>
                <a:cs typeface="Arial"/>
              </a:rPr>
              <a:t>BTS TPIL: </a:t>
            </a:r>
            <a:r>
              <a:rPr lang="fr-FR" sz="1600" dirty="0">
                <a:latin typeface="Arial"/>
                <a:cs typeface="Arial"/>
              </a:rPr>
              <a:t>Le Brevet de Technicien Supérieur en Techniques Physiques pour L'Industrie et le </a:t>
            </a:r>
            <a:r>
              <a:rPr lang="fr-FR" sz="1600" dirty="0" smtClean="0">
                <a:latin typeface="Arial"/>
                <a:cs typeface="Arial"/>
              </a:rPr>
              <a:t>Laboratoire</a:t>
            </a:r>
          </a:p>
          <a:p>
            <a:pPr algn="just"/>
            <a:r>
              <a:rPr lang="fr-FR" sz="1600" b="1" dirty="0" smtClean="0">
                <a:latin typeface="Arial"/>
                <a:cs typeface="Arial"/>
              </a:rPr>
              <a:t>BTS</a:t>
            </a:r>
            <a:r>
              <a:rPr lang="fr-FR" sz="1600" dirty="0" smtClean="0">
                <a:latin typeface="Arial"/>
                <a:cs typeface="Arial"/>
              </a:rPr>
              <a:t> </a:t>
            </a:r>
            <a:r>
              <a:rPr lang="fr-FR" sz="1600" b="1" dirty="0" smtClean="0">
                <a:latin typeface="Arial"/>
                <a:cs typeface="Arial"/>
              </a:rPr>
              <a:t>Qualité IAB</a:t>
            </a:r>
            <a:r>
              <a:rPr lang="fr-FR" sz="1600" dirty="0" smtClean="0">
                <a:latin typeface="Arial"/>
                <a:cs typeface="Arial"/>
              </a:rPr>
              <a:t>: </a:t>
            </a:r>
            <a:r>
              <a:rPr lang="fr-FR" sz="1600" dirty="0">
                <a:latin typeface="Arial"/>
                <a:cs typeface="Arial"/>
              </a:rPr>
              <a:t>Brevet de Technicien Supérieur</a:t>
            </a:r>
            <a:r>
              <a:rPr lang="fr-FR" sz="1600" dirty="0" smtClean="0">
                <a:latin typeface="Arial"/>
                <a:cs typeface="Arial"/>
              </a:rPr>
              <a:t> </a:t>
            </a:r>
            <a:r>
              <a:rPr lang="fr-FR" sz="1600" dirty="0">
                <a:latin typeface="Arial"/>
                <a:cs typeface="Arial"/>
              </a:rPr>
              <a:t>Q</a:t>
            </a:r>
            <a:r>
              <a:rPr lang="fr-FR" sz="1600" dirty="0" smtClean="0">
                <a:latin typeface="Arial"/>
                <a:cs typeface="Arial"/>
              </a:rPr>
              <a:t>ualité dans les Industries Agro Alimentaires et Bio-industries</a:t>
            </a:r>
          </a:p>
          <a:p>
            <a:pPr algn="just"/>
            <a:r>
              <a:rPr lang="fr-FR" sz="1600" b="1" dirty="0">
                <a:latin typeface="Arial"/>
                <a:cs typeface="Arial"/>
              </a:rPr>
              <a:t>BTS</a:t>
            </a:r>
            <a:r>
              <a:rPr lang="fr-FR" sz="1600" dirty="0">
                <a:latin typeface="Arial"/>
                <a:cs typeface="Arial"/>
              </a:rPr>
              <a:t> </a:t>
            </a:r>
            <a:r>
              <a:rPr lang="fr-FR" sz="1600" b="1" dirty="0" smtClean="0">
                <a:latin typeface="Arial"/>
                <a:cs typeface="Arial"/>
              </a:rPr>
              <a:t>ABM</a:t>
            </a:r>
            <a:r>
              <a:rPr lang="fr-FR" sz="1600" dirty="0" smtClean="0">
                <a:latin typeface="Arial"/>
                <a:cs typeface="Arial"/>
              </a:rPr>
              <a:t>: </a:t>
            </a:r>
            <a:r>
              <a:rPr lang="fr-FR" sz="1600" dirty="0">
                <a:latin typeface="Arial"/>
                <a:cs typeface="Arial"/>
              </a:rPr>
              <a:t>Brevet de Technicien Supérieur </a:t>
            </a:r>
            <a:r>
              <a:rPr lang="fr-FR" sz="1600" dirty="0" smtClean="0">
                <a:latin typeface="Arial"/>
                <a:cs typeface="Arial"/>
              </a:rPr>
              <a:t>Analyses de Biologie Médicale</a:t>
            </a:r>
          </a:p>
          <a:p>
            <a:pPr algn="just"/>
            <a:r>
              <a:rPr lang="fr-FR" sz="1600" b="1" dirty="0">
                <a:latin typeface="Arial"/>
                <a:cs typeface="Arial"/>
              </a:rPr>
              <a:t>BTS</a:t>
            </a:r>
            <a:r>
              <a:rPr lang="fr-FR" sz="1600" dirty="0">
                <a:latin typeface="Arial"/>
                <a:cs typeface="Arial"/>
              </a:rPr>
              <a:t> </a:t>
            </a:r>
            <a:r>
              <a:rPr lang="fr-FR" sz="1600" b="1" dirty="0" err="1" smtClean="0">
                <a:latin typeface="Arial"/>
                <a:cs typeface="Arial"/>
              </a:rPr>
              <a:t>BioAC</a:t>
            </a:r>
            <a:r>
              <a:rPr lang="fr-FR" sz="1600" dirty="0" smtClean="0">
                <a:latin typeface="Arial"/>
                <a:cs typeface="Arial"/>
              </a:rPr>
              <a:t>: </a:t>
            </a:r>
            <a:r>
              <a:rPr lang="fr-FR" sz="1600" dirty="0">
                <a:latin typeface="Arial"/>
                <a:cs typeface="Arial"/>
              </a:rPr>
              <a:t>Brevet de Technicien Supérieur </a:t>
            </a:r>
            <a:r>
              <a:rPr lang="fr-FR" sz="1600" dirty="0" err="1" smtClean="0">
                <a:latin typeface="Arial"/>
                <a:cs typeface="Arial"/>
              </a:rPr>
              <a:t>Bioanalyses</a:t>
            </a:r>
            <a:r>
              <a:rPr lang="fr-FR" sz="1600" dirty="0" smtClean="0">
                <a:latin typeface="Arial"/>
                <a:cs typeface="Arial"/>
              </a:rPr>
              <a:t> et contrôles</a:t>
            </a:r>
          </a:p>
          <a:p>
            <a:pPr algn="just"/>
            <a:r>
              <a:rPr lang="fr-FR" sz="1600" b="1" dirty="0" smtClean="0">
                <a:latin typeface="Arial"/>
                <a:cs typeface="Arial"/>
              </a:rPr>
              <a:t>IUT: </a:t>
            </a:r>
            <a:r>
              <a:rPr lang="fr-FR" sz="1600" dirty="0" smtClean="0">
                <a:latin typeface="Arial"/>
                <a:cs typeface="Arial"/>
              </a:rPr>
              <a:t>Institut universitaire de technologie</a:t>
            </a:r>
          </a:p>
          <a:p>
            <a:pPr algn="just"/>
            <a:r>
              <a:rPr lang="fr-FR" sz="1600" b="1" dirty="0" smtClean="0">
                <a:latin typeface="Arial"/>
                <a:cs typeface="Arial"/>
              </a:rPr>
              <a:t>DUT: </a:t>
            </a:r>
            <a:r>
              <a:rPr lang="fr-FR" sz="1600" dirty="0" smtClean="0">
                <a:latin typeface="Arial"/>
                <a:cs typeface="Arial"/>
              </a:rPr>
              <a:t>diplômes universitaires de technologie</a:t>
            </a:r>
          </a:p>
          <a:p>
            <a:pPr algn="just"/>
            <a:r>
              <a:rPr lang="fr-FR" sz="1600" b="1" dirty="0" smtClean="0">
                <a:latin typeface="Arial"/>
                <a:cs typeface="Arial"/>
              </a:rPr>
              <a:t>CPGE: </a:t>
            </a:r>
            <a:r>
              <a:rPr lang="fr-FR" sz="1600" dirty="0" smtClean="0">
                <a:latin typeface="Arial"/>
                <a:cs typeface="Arial"/>
              </a:rPr>
              <a:t>Classe préparatoire aux grandes écoles.</a:t>
            </a:r>
          </a:p>
          <a:p>
            <a:pPr algn="just"/>
            <a:r>
              <a:rPr lang="fr-FR" sz="1600" b="1" dirty="0" smtClean="0">
                <a:latin typeface="Arial"/>
                <a:cs typeface="Arial"/>
              </a:rPr>
              <a:t>CPGE TB</a:t>
            </a:r>
            <a:r>
              <a:rPr lang="fr-FR" sz="1600" dirty="0" smtClean="0">
                <a:latin typeface="Arial"/>
                <a:cs typeface="Arial"/>
              </a:rPr>
              <a:t>: </a:t>
            </a:r>
            <a:r>
              <a:rPr lang="fr-FR" sz="1600" dirty="0">
                <a:latin typeface="Arial"/>
                <a:cs typeface="Arial"/>
              </a:rPr>
              <a:t>Classe préparatoire </a:t>
            </a:r>
            <a:r>
              <a:rPr lang="fr-FR" sz="1600" dirty="0" smtClean="0">
                <a:latin typeface="Arial"/>
                <a:cs typeface="Arial"/>
              </a:rPr>
              <a:t>aux </a:t>
            </a:r>
            <a:r>
              <a:rPr lang="fr-FR" sz="1600" dirty="0">
                <a:latin typeface="Arial"/>
                <a:cs typeface="Arial"/>
              </a:rPr>
              <a:t>grandes </a:t>
            </a:r>
            <a:r>
              <a:rPr lang="fr-FR" sz="1600" dirty="0" smtClean="0">
                <a:latin typeface="Arial"/>
                <a:cs typeface="Arial"/>
              </a:rPr>
              <a:t>écoles Technologie Biologie</a:t>
            </a:r>
          </a:p>
          <a:p>
            <a:pPr algn="just"/>
            <a:r>
              <a:rPr lang="fr-FR" sz="1600" b="1" dirty="0" smtClean="0">
                <a:latin typeface="Arial"/>
                <a:cs typeface="Arial"/>
              </a:rPr>
              <a:t>CPGE TPC</a:t>
            </a:r>
            <a:r>
              <a:rPr lang="fr-FR" sz="1600" dirty="0" smtClean="0">
                <a:latin typeface="Arial"/>
                <a:cs typeface="Arial"/>
              </a:rPr>
              <a:t>: Classe préparatoire aux grandes écoles Technologie physique chimie. </a:t>
            </a:r>
          </a:p>
          <a:p>
            <a:endParaRPr lang="fr-FR" dirty="0" smtClean="0"/>
          </a:p>
          <a:p>
            <a:endParaRPr lang="fr-FR" dirty="0"/>
          </a:p>
        </p:txBody>
      </p:sp>
      <p:sp>
        <p:nvSpPr>
          <p:cNvPr id="23" name="Bouton d'action : Personnalisé 22">
            <a:hlinkClick r:id="" action="ppaction://hlinkshowjump?jump=lastslide" highlightClick="1"/>
          </p:cNvPr>
          <p:cNvSpPr/>
          <p:nvPr/>
        </p:nvSpPr>
        <p:spPr>
          <a:xfrm>
            <a:off x="0" y="5029200"/>
            <a:ext cx="2438400" cy="457200"/>
          </a:xfrm>
          <a:prstGeom prst="actionButtonBlank">
            <a:avLst/>
          </a:prstGeom>
          <a:effectLst>
            <a:glow rad="101600">
              <a:schemeClr val="accent1">
                <a:alpha val="75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52554"/>
          <a:stretch/>
        </p:blipFill>
        <p:spPr>
          <a:xfrm>
            <a:off x="6136534" y="4581128"/>
            <a:ext cx="3000818" cy="863600"/>
          </a:xfrm>
          <a:prstGeom prst="rect">
            <a:avLst/>
          </a:prstGeom>
        </p:spPr>
      </p:pic>
      <p:sp>
        <p:nvSpPr>
          <p:cNvPr id="22" name="Rectangle à coins arrondis 21"/>
          <p:cNvSpPr/>
          <p:nvPr/>
        </p:nvSpPr>
        <p:spPr>
          <a:xfrm>
            <a:off x="2555776" y="3645024"/>
            <a:ext cx="2736304" cy="14401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fr-FR" dirty="0" smtClean="0"/>
              <a:t>BAC </a:t>
            </a:r>
            <a:r>
              <a:rPr lang="fr-FR" dirty="0"/>
              <a:t>STL- Bio</a:t>
            </a:r>
          </a:p>
          <a:p>
            <a:pPr algn="ctr"/>
            <a:r>
              <a:rPr lang="fr-FR" dirty="0"/>
              <a:t>Licence biologie</a:t>
            </a:r>
          </a:p>
          <a:p>
            <a:pPr algn="ctr"/>
            <a:r>
              <a:rPr lang="fr-FR" dirty="0"/>
              <a:t>Master I écologie, </a:t>
            </a:r>
            <a:endParaRPr lang="fr-FR" dirty="0" smtClean="0"/>
          </a:p>
          <a:p>
            <a:pPr algn="ctr"/>
            <a:r>
              <a:rPr lang="fr-FR" dirty="0" smtClean="0"/>
              <a:t>Master </a:t>
            </a:r>
            <a:r>
              <a:rPr lang="fr-FR" dirty="0"/>
              <a:t>II: </a:t>
            </a:r>
            <a:r>
              <a:rPr lang="fr-FR" dirty="0" err="1"/>
              <a:t>ingéniérie</a:t>
            </a:r>
            <a:r>
              <a:rPr lang="fr-FR" dirty="0"/>
              <a:t> environnementale</a:t>
            </a:r>
          </a:p>
        </p:txBody>
      </p:sp>
      <p:sp>
        <p:nvSpPr>
          <p:cNvPr id="21" name="Rectangle à coins arrondis 20"/>
          <p:cNvSpPr/>
          <p:nvPr/>
        </p:nvSpPr>
        <p:spPr>
          <a:xfrm>
            <a:off x="6553200" y="838200"/>
            <a:ext cx="2362200" cy="7150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r>
              <a:rPr lang="fr-FR" dirty="0" smtClean="0"/>
              <a:t>BAC STL</a:t>
            </a:r>
          </a:p>
          <a:p>
            <a:r>
              <a:rPr lang="fr-FR" dirty="0" smtClean="0"/>
              <a:t>BTS TPIL*</a:t>
            </a:r>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4"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5"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6"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7"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8"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20" name="Rectangle à coins arrondis 19"/>
          <p:cNvSpPr/>
          <p:nvPr/>
        </p:nvSpPr>
        <p:spPr>
          <a:xfrm>
            <a:off x="5796136" y="3789040"/>
            <a:ext cx="3352800" cy="720080"/>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r>
              <a:rPr lang="fr-FR" sz="2900" dirty="0">
                <a:solidFill>
                  <a:schemeClr val="tx1"/>
                </a:solidFill>
              </a:rPr>
              <a:t>Amandine, </a:t>
            </a:r>
            <a:r>
              <a:rPr lang="fr-FR" sz="2900" dirty="0" smtClean="0">
                <a:solidFill>
                  <a:schemeClr val="tx1"/>
                </a:solidFill>
              </a:rPr>
              <a:t>ingénieure </a:t>
            </a:r>
            <a:r>
              <a:rPr lang="fr-FR" sz="2900" dirty="0">
                <a:solidFill>
                  <a:schemeClr val="tx1"/>
                </a:solidFill>
              </a:rPr>
              <a:t>d’étude en </a:t>
            </a:r>
            <a:r>
              <a:rPr lang="fr-FR" sz="2900" dirty="0" smtClean="0">
                <a:solidFill>
                  <a:schemeClr val="tx1"/>
                </a:solidFill>
              </a:rPr>
              <a:t>environnement</a:t>
            </a:r>
            <a:endParaRPr lang="fr-FR" sz="2900" dirty="0">
              <a:solidFill>
                <a:schemeClr val="tx1"/>
              </a:solidFill>
            </a:endParaRPr>
          </a:p>
        </p:txBody>
      </p:sp>
      <p:sp>
        <p:nvSpPr>
          <p:cNvPr id="25" name="ZoneTexte 24"/>
          <p:cNvSpPr txBox="1"/>
          <p:nvPr/>
        </p:nvSpPr>
        <p:spPr>
          <a:xfrm>
            <a:off x="2895600" y="2209800"/>
            <a:ext cx="5791200" cy="1477328"/>
          </a:xfrm>
          <a:prstGeom prst="rect">
            <a:avLst/>
          </a:prstGeom>
          <a:noFill/>
        </p:spPr>
        <p:txBody>
          <a:bodyPr wrap="square" rtlCol="0">
            <a:spAutoFit/>
          </a:bodyPr>
          <a:lstStyle/>
          <a:p>
            <a:r>
              <a:rPr lang="fr-FR" dirty="0" smtClean="0">
                <a:solidFill>
                  <a:srgbClr val="000000"/>
                </a:solidFill>
                <a:latin typeface="Garamond" charset="0"/>
              </a:rPr>
              <a:t>«  après mon BTS TPIL obtenu en juin 2003, il ne m</a:t>
            </a:r>
            <a:r>
              <a:rPr lang="ja-JP" altLang="fr-FR" dirty="0" smtClean="0">
                <a:solidFill>
                  <a:srgbClr val="000000"/>
                </a:solidFill>
                <a:latin typeface="Garamond" charset="0"/>
              </a:rPr>
              <a:t>’</a:t>
            </a:r>
            <a:r>
              <a:rPr lang="fr-FR" dirty="0" smtClean="0">
                <a:solidFill>
                  <a:srgbClr val="000000"/>
                </a:solidFill>
                <a:latin typeface="Garamond" charset="0"/>
              </a:rPr>
              <a:t>a pas fallu longtemps avant de trouver un CDI en tant que technicien chez SOCOTEC INDUSTRIES… </a:t>
            </a:r>
            <a:r>
              <a:rPr lang="fr-FR" dirty="0" smtClean="0">
                <a:latin typeface="Garamond" charset="0"/>
              </a:rPr>
              <a:t>La branche dans laquelle j</a:t>
            </a:r>
            <a:r>
              <a:rPr lang="ja-JP" altLang="fr-FR" dirty="0" smtClean="0">
                <a:latin typeface="Garamond" charset="0"/>
              </a:rPr>
              <a:t>’</a:t>
            </a:r>
            <a:r>
              <a:rPr lang="fr-FR" dirty="0" smtClean="0">
                <a:latin typeface="Garamond" charset="0"/>
              </a:rPr>
              <a:t>ai été embauché est l</a:t>
            </a:r>
            <a:r>
              <a:rPr lang="ja-JP" altLang="fr-FR" dirty="0" smtClean="0">
                <a:latin typeface="Garamond" charset="0"/>
              </a:rPr>
              <a:t>’</a:t>
            </a:r>
            <a:r>
              <a:rPr lang="fr-FR" dirty="0" smtClean="0">
                <a:latin typeface="Garamond" charset="0"/>
              </a:rPr>
              <a:t>environnement, et plus particulièrement la pollution atmosphérique » …..</a:t>
            </a:r>
            <a:r>
              <a:rPr lang="fr-FR" i="1" dirty="0" smtClean="0">
                <a:latin typeface="Garamond" charset="0"/>
              </a:rPr>
              <a:t> Laurent </a:t>
            </a:r>
          </a:p>
          <a:p>
            <a:endParaRPr lang="fr-FR" dirty="0"/>
          </a:p>
        </p:txBody>
      </p:sp>
      <p:pic>
        <p:nvPicPr>
          <p:cNvPr id="29" name="Picture 6"/>
          <p:cNvPicPr>
            <a:picLocks noChangeAspect="1" noChangeArrowheads="1"/>
          </p:cNvPicPr>
          <p:nvPr/>
        </p:nvPicPr>
        <p:blipFill>
          <a:blip r:embed="rId9"/>
          <a:srcRect/>
          <a:stretch>
            <a:fillRect/>
          </a:stretch>
        </p:blipFill>
        <p:spPr bwMode="auto">
          <a:xfrm>
            <a:off x="2667000" y="1143000"/>
            <a:ext cx="1828800" cy="1143000"/>
          </a:xfrm>
          <a:prstGeom prst="rect">
            <a:avLst/>
          </a:prstGeom>
          <a:noFill/>
          <a:ln w="9525">
            <a:noFill/>
            <a:miter lim="800000"/>
            <a:headEnd/>
            <a:tailEnd/>
          </a:ln>
        </p:spPr>
      </p:pic>
      <p:pic>
        <p:nvPicPr>
          <p:cNvPr id="30" name="Picture 7"/>
          <p:cNvPicPr>
            <a:picLocks noChangeAspect="1" noChangeArrowheads="1"/>
          </p:cNvPicPr>
          <p:nvPr/>
        </p:nvPicPr>
        <p:blipFill>
          <a:blip r:embed="rId10"/>
          <a:srcRect/>
          <a:stretch>
            <a:fillRect/>
          </a:stretch>
        </p:blipFill>
        <p:spPr bwMode="auto">
          <a:xfrm>
            <a:off x="4495800" y="1143000"/>
            <a:ext cx="1828800" cy="1143000"/>
          </a:xfrm>
          <a:prstGeom prst="rect">
            <a:avLst/>
          </a:prstGeom>
          <a:noFill/>
          <a:ln w="9525">
            <a:noFill/>
            <a:miter lim="800000"/>
            <a:headEnd/>
            <a:tailEnd/>
          </a:ln>
        </p:spPr>
      </p:pic>
      <p:sp>
        <p:nvSpPr>
          <p:cNvPr id="31" name="Rectangle à coins arrondis 30"/>
          <p:cNvSpPr/>
          <p:nvPr/>
        </p:nvSpPr>
        <p:spPr>
          <a:xfrm>
            <a:off x="2819400" y="609600"/>
            <a:ext cx="3352800" cy="457200"/>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fr-FR" sz="2000" dirty="0" smtClean="0">
                <a:solidFill>
                  <a:schemeClr val="tx1"/>
                </a:solidFill>
              </a:rPr>
              <a:t>Laurent , technicien </a:t>
            </a:r>
          </a:p>
          <a:p>
            <a:pPr algn="ctr"/>
            <a:endParaRPr lang="fr-FR" dirty="0"/>
          </a:p>
        </p:txBody>
      </p:sp>
      <p:sp>
        <p:nvSpPr>
          <p:cNvPr id="32" name="ZoneTexte 31"/>
          <p:cNvSpPr txBox="1"/>
          <p:nvPr/>
        </p:nvSpPr>
        <p:spPr>
          <a:xfrm>
            <a:off x="2483768" y="5157192"/>
            <a:ext cx="6660232" cy="1754327"/>
          </a:xfrm>
          <a:prstGeom prst="rect">
            <a:avLst/>
          </a:prstGeom>
          <a:noFill/>
          <a:ln>
            <a:noFill/>
          </a:ln>
        </p:spPr>
        <p:txBody>
          <a:bodyPr wrap="square" rtlCol="0">
            <a:spAutoFit/>
          </a:bodyPr>
          <a:lstStyle/>
          <a:p>
            <a:r>
              <a:rPr lang="fr-FR" dirty="0" smtClean="0">
                <a:solidFill>
                  <a:srgbClr val="000000"/>
                </a:solidFill>
                <a:latin typeface="Arial"/>
                <a:cs typeface="Arial"/>
              </a:rPr>
              <a:t>«</a:t>
            </a:r>
            <a:r>
              <a:rPr lang="fr-FR" b="1" dirty="0">
                <a:solidFill>
                  <a:srgbClr val="000000"/>
                </a:solidFill>
                <a:latin typeface="Arial"/>
                <a:cs typeface="Arial"/>
              </a:rPr>
              <a:t> Le bac STL m'a permis </a:t>
            </a:r>
            <a:endParaRPr lang="fr-FR" b="1" dirty="0" smtClean="0">
              <a:solidFill>
                <a:srgbClr val="000000"/>
              </a:solidFill>
              <a:latin typeface="Arial"/>
              <a:cs typeface="Arial"/>
            </a:endParaRPr>
          </a:p>
          <a:p>
            <a:r>
              <a:rPr lang="fr-FR" b="1" dirty="0" smtClean="0">
                <a:solidFill>
                  <a:srgbClr val="000000"/>
                </a:solidFill>
                <a:latin typeface="Arial"/>
                <a:cs typeface="Arial"/>
              </a:rPr>
              <a:t>d'acquérir </a:t>
            </a:r>
            <a:r>
              <a:rPr lang="fr-FR" b="1" dirty="0">
                <a:solidFill>
                  <a:srgbClr val="000000"/>
                </a:solidFill>
                <a:latin typeface="Arial"/>
                <a:cs typeface="Arial"/>
              </a:rPr>
              <a:t>des techniques de travail en laboratoire et des méthodes de réflexion qui m'ont été utiles tout le long de mon parcours jusqu’à l'emploi que j'occupe </a:t>
            </a:r>
            <a:r>
              <a:rPr lang="fr-FR" b="1" dirty="0" smtClean="0">
                <a:solidFill>
                  <a:srgbClr val="000000"/>
                </a:solidFill>
                <a:latin typeface="Arial"/>
                <a:cs typeface="Arial"/>
              </a:rPr>
              <a:t>actuellement: le pilotage de projets</a:t>
            </a:r>
            <a:r>
              <a:rPr lang="fr-FR" b="1" dirty="0">
                <a:solidFill>
                  <a:srgbClr val="000000"/>
                </a:solidFill>
                <a:latin typeface="Arial"/>
                <a:cs typeface="Arial"/>
              </a:rPr>
              <a:t> </a:t>
            </a:r>
            <a:r>
              <a:rPr lang="fr-FR" b="1" dirty="0" smtClean="0">
                <a:solidFill>
                  <a:srgbClr val="000000"/>
                </a:solidFill>
                <a:latin typeface="Arial"/>
                <a:cs typeface="Arial"/>
              </a:rPr>
              <a:t>ayant trait à la protection de l’environnement en entreprise»</a:t>
            </a:r>
            <a:endParaRPr lang="fr-FR" b="1" dirty="0">
              <a:solidFill>
                <a:srgbClr val="000000"/>
              </a:solidFill>
              <a:latin typeface="Arial"/>
              <a:cs typeface="Arial"/>
            </a:endParaRPr>
          </a:p>
        </p:txBody>
      </p:sp>
      <p:sp>
        <p:nvSpPr>
          <p:cNvPr id="37" name="ZoneTexte 36"/>
          <p:cNvSpPr txBox="1"/>
          <p:nvPr/>
        </p:nvSpPr>
        <p:spPr>
          <a:xfrm>
            <a:off x="4800600" y="0"/>
            <a:ext cx="3124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latin typeface="Arial"/>
                <a:cs typeface="Arial"/>
              </a:rPr>
              <a:t>ENVIRONNEMENT</a:t>
            </a:r>
            <a:endParaRPr lang="fr-FR" sz="2400" b="1" dirty="0">
              <a:latin typeface="Arial"/>
              <a:cs typeface="Arial"/>
            </a:endParaRPr>
          </a:p>
        </p:txBody>
      </p:sp>
      <p:sp>
        <p:nvSpPr>
          <p:cNvPr id="23" name="Bouton d'action : Personnalisé 22">
            <a:hlinkClick r:id="" action="ppaction://hlinkshowjump?jump=lastslide" highlightClick="1"/>
          </p:cNvPr>
          <p:cNvSpPr/>
          <p:nvPr/>
        </p:nvSpPr>
        <p:spPr>
          <a:xfrm>
            <a:off x="0" y="5029200"/>
            <a:ext cx="2438400" cy="6096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819400" y="3581400"/>
            <a:ext cx="22860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latin typeface="Arial"/>
                <a:cs typeface="Arial"/>
              </a:rPr>
              <a:t>BAC STL</a:t>
            </a:r>
          </a:p>
          <a:p>
            <a:r>
              <a:rPr lang="fr-FR" dirty="0" smtClean="0">
                <a:solidFill>
                  <a:srgbClr val="000000"/>
                </a:solidFill>
                <a:latin typeface="Arial"/>
                <a:cs typeface="Arial"/>
              </a:rPr>
              <a:t>IUT Chimie* </a:t>
            </a:r>
          </a:p>
          <a:p>
            <a:r>
              <a:rPr lang="fr-FR" dirty="0" smtClean="0">
                <a:solidFill>
                  <a:srgbClr val="000000"/>
                </a:solidFill>
                <a:latin typeface="Arial"/>
                <a:cs typeface="Arial"/>
              </a:rPr>
              <a:t>INSA* </a:t>
            </a:r>
            <a:endParaRPr lang="fr-FR" dirty="0">
              <a:solidFill>
                <a:srgbClr val="000000"/>
              </a:solidFill>
              <a:latin typeface="Arial"/>
              <a:cs typeface="Arial"/>
            </a:endParaRPr>
          </a:p>
        </p:txBody>
      </p:sp>
      <p:sp>
        <p:nvSpPr>
          <p:cNvPr id="21" name="Rectangle à coins arrondis 20"/>
          <p:cNvSpPr/>
          <p:nvPr/>
        </p:nvSpPr>
        <p:spPr>
          <a:xfrm>
            <a:off x="6477000" y="609600"/>
            <a:ext cx="2415480" cy="13792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BAC STL-bio</a:t>
            </a:r>
          </a:p>
          <a:p>
            <a:pPr algn="ctr"/>
            <a:r>
              <a:rPr lang="fr-FR" dirty="0" smtClean="0"/>
              <a:t>CPGE TB*</a:t>
            </a:r>
          </a:p>
          <a:p>
            <a:pPr algn="ctr"/>
            <a:r>
              <a:rPr lang="fr-FR" dirty="0" smtClean="0"/>
              <a:t>École d’ingénieur</a:t>
            </a:r>
          </a:p>
          <a:p>
            <a:pPr algn="ctr"/>
            <a:r>
              <a:rPr lang="fr-FR" dirty="0" smtClean="0"/>
              <a:t> Agro Paris </a:t>
            </a:r>
            <a:r>
              <a:rPr lang="fr-FR" dirty="0" err="1" smtClean="0"/>
              <a:t>tech</a:t>
            </a:r>
            <a:endParaRPr lang="fr-FR" dirty="0"/>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5715000" y="35052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dirty="0" smtClean="0">
                <a:solidFill>
                  <a:srgbClr val="000000"/>
                </a:solidFill>
              </a:rPr>
              <a:t>Ingénieur génie climatique et énergétique </a:t>
            </a:r>
            <a:endParaRPr lang="fr-FR" dirty="0">
              <a:solidFill>
                <a:srgbClr val="000000"/>
              </a:solidFill>
            </a:endParaRPr>
          </a:p>
        </p:txBody>
      </p:sp>
      <p:sp>
        <p:nvSpPr>
          <p:cNvPr id="23" name="Rectangle à coins arrondis 22"/>
          <p:cNvSpPr/>
          <p:nvPr/>
        </p:nvSpPr>
        <p:spPr>
          <a:xfrm>
            <a:off x="2895600" y="2057400"/>
            <a:ext cx="5943600" cy="12954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Rectangle à coins arrondis 23"/>
          <p:cNvSpPr/>
          <p:nvPr/>
        </p:nvSpPr>
        <p:spPr>
          <a:xfrm>
            <a:off x="2895600" y="5410200"/>
            <a:ext cx="5943600" cy="1143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fr-FR" sz="1600" b="1" dirty="0" smtClean="0">
              <a:solidFill>
                <a:srgbClr val="000000"/>
              </a:solidFill>
              <a:latin typeface="Arial"/>
              <a:cs typeface="Arial"/>
            </a:endParaRPr>
          </a:p>
          <a:p>
            <a:pPr algn="just"/>
            <a:r>
              <a:rPr lang="fr-FR" sz="1600" dirty="0" smtClean="0">
                <a:solidFill>
                  <a:srgbClr val="000000"/>
                </a:solidFill>
                <a:latin typeface="Arial"/>
                <a:cs typeface="Arial"/>
              </a:rPr>
              <a:t>« … L’ingénieur en génie climatique et énergétique doit  obtenir une température et une qualité de l'air optimales dans des locaux professionnels ou des habitations, tout en réalisant des économies d'énergie et en respectant un cadre réglementaire strict et rigoureux  dans le respect du développement durable. …. »</a:t>
            </a:r>
            <a:r>
              <a:rPr lang="fr-FR" sz="1600" i="1" dirty="0" smtClean="0">
                <a:solidFill>
                  <a:srgbClr val="000000"/>
                </a:solidFill>
                <a:latin typeface="Arial"/>
                <a:cs typeface="Arial"/>
              </a:rPr>
              <a:t> Christelle</a:t>
            </a:r>
          </a:p>
        </p:txBody>
      </p:sp>
      <p:sp>
        <p:nvSpPr>
          <p:cNvPr id="26" name="Rectangle à coins arrondis 25"/>
          <p:cNvSpPr/>
          <p:nvPr/>
        </p:nvSpPr>
        <p:spPr>
          <a:xfrm>
            <a:off x="2627784" y="609600"/>
            <a:ext cx="3672408"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fr-FR" dirty="0" smtClean="0">
                <a:solidFill>
                  <a:srgbClr val="000000"/>
                </a:solidFill>
                <a:latin typeface="Lucida Grande"/>
                <a:ea typeface="Lucida Grande"/>
                <a:cs typeface="Lucida Grande"/>
              </a:rPr>
              <a:t>Aude, Ingénieur agronome à la FAO</a:t>
            </a:r>
            <a:endParaRPr lang="fr-FR" dirty="0"/>
          </a:p>
        </p:txBody>
      </p:sp>
      <p:pic>
        <p:nvPicPr>
          <p:cNvPr id="27" name="Picture 11"/>
          <p:cNvPicPr>
            <a:picLocks noChangeAspect="1" noChangeArrowheads="1"/>
          </p:cNvPicPr>
          <p:nvPr/>
        </p:nvPicPr>
        <p:blipFill>
          <a:blip r:embed="rId7"/>
          <a:srcRect/>
          <a:stretch>
            <a:fillRect/>
          </a:stretch>
        </p:blipFill>
        <p:spPr bwMode="auto">
          <a:xfrm>
            <a:off x="5257801" y="4191000"/>
            <a:ext cx="1828800" cy="1143000"/>
          </a:xfrm>
          <a:prstGeom prst="rect">
            <a:avLst/>
          </a:prstGeom>
          <a:noFill/>
          <a:ln w="9525">
            <a:noFill/>
            <a:miter lim="800000"/>
            <a:headEnd/>
            <a:tailEnd/>
          </a:ln>
        </p:spPr>
      </p:pic>
      <p:pic>
        <p:nvPicPr>
          <p:cNvPr id="28" name="Picture 10"/>
          <p:cNvPicPr>
            <a:picLocks noChangeAspect="1" noChangeArrowheads="1"/>
          </p:cNvPicPr>
          <p:nvPr/>
        </p:nvPicPr>
        <p:blipFill>
          <a:blip r:embed="rId8"/>
          <a:srcRect/>
          <a:stretch>
            <a:fillRect/>
          </a:stretch>
        </p:blipFill>
        <p:spPr bwMode="auto">
          <a:xfrm>
            <a:off x="7086600" y="4191001"/>
            <a:ext cx="1838325" cy="1143000"/>
          </a:xfrm>
          <a:prstGeom prst="rect">
            <a:avLst/>
          </a:prstGeom>
          <a:noFill/>
          <a:ln w="9525">
            <a:noFill/>
            <a:miter lim="800000"/>
            <a:headEnd/>
            <a:tailEnd/>
          </a:ln>
        </p:spPr>
      </p:pic>
      <p:sp>
        <p:nvSpPr>
          <p:cNvPr id="30" name="ZoneTexte 29"/>
          <p:cNvSpPr txBox="1"/>
          <p:nvPr/>
        </p:nvSpPr>
        <p:spPr>
          <a:xfrm>
            <a:off x="4572000" y="0"/>
            <a:ext cx="3124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latin typeface="Arial"/>
                <a:cs typeface="Arial"/>
              </a:rPr>
              <a:t>ENVIRONNEMENT</a:t>
            </a:r>
            <a:endParaRPr lang="fr-FR" sz="2400" b="1" dirty="0">
              <a:latin typeface="Arial"/>
              <a:cs typeface="Arial"/>
            </a:endParaRPr>
          </a:p>
        </p:txBody>
      </p:sp>
      <p:sp>
        <p:nvSpPr>
          <p:cNvPr id="20" name="Bouton d'action : Personnalisé 19">
            <a:hlinkClick r:id="" action="ppaction://hlinkshowjump?jump=lastslide" highlightClick="1"/>
          </p:cNvPr>
          <p:cNvSpPr/>
          <p:nvPr/>
        </p:nvSpPr>
        <p:spPr>
          <a:xfrm>
            <a:off x="0" y="5029200"/>
            <a:ext cx="2438400" cy="6096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
        <p:nvSpPr>
          <p:cNvPr id="2" name="ZoneTexte 1"/>
          <p:cNvSpPr txBox="1"/>
          <p:nvPr/>
        </p:nvSpPr>
        <p:spPr>
          <a:xfrm>
            <a:off x="2771801" y="2060848"/>
            <a:ext cx="6372200" cy="338554"/>
          </a:xfrm>
          <a:prstGeom prst="rect">
            <a:avLst/>
          </a:prstGeom>
          <a:noFill/>
        </p:spPr>
        <p:txBody>
          <a:bodyPr wrap="square" rtlCol="0">
            <a:spAutoFit/>
          </a:bodyPr>
          <a:lstStyle/>
          <a:p>
            <a:r>
              <a:rPr lang="fr-FR" sz="1600" dirty="0" smtClean="0">
                <a:solidFill>
                  <a:srgbClr val="000000"/>
                </a:solidFill>
                <a:latin typeface="Arial"/>
                <a:cs typeface="Arial"/>
              </a:rPr>
              <a:t>.</a:t>
            </a:r>
            <a:endParaRPr lang="fr-FR" sz="1600" dirty="0">
              <a:solidFill>
                <a:srgbClr val="000000"/>
              </a:solidFill>
              <a:latin typeface="Arial"/>
              <a:cs typeface="Arial"/>
            </a:endParaRPr>
          </a:p>
        </p:txBody>
      </p:sp>
      <p:sp>
        <p:nvSpPr>
          <p:cNvPr id="5" name="ZoneTexte 4"/>
          <p:cNvSpPr txBox="1"/>
          <p:nvPr/>
        </p:nvSpPr>
        <p:spPr>
          <a:xfrm>
            <a:off x="2987824" y="2033553"/>
            <a:ext cx="6156176" cy="1323439"/>
          </a:xfrm>
          <a:prstGeom prst="rect">
            <a:avLst/>
          </a:prstGeom>
          <a:noFill/>
        </p:spPr>
        <p:txBody>
          <a:bodyPr wrap="square" rtlCol="0">
            <a:spAutoFit/>
          </a:bodyPr>
          <a:lstStyle/>
          <a:p>
            <a:r>
              <a:rPr lang="fr-FR" sz="1600" b="1" dirty="0" smtClean="0">
                <a:solidFill>
                  <a:srgbClr val="000000"/>
                </a:solidFill>
                <a:latin typeface="Arial"/>
                <a:cs typeface="Arial"/>
              </a:rPr>
              <a:t>« </a:t>
            </a:r>
            <a:r>
              <a:rPr lang="fr-FR" sz="1600" dirty="0">
                <a:solidFill>
                  <a:srgbClr val="000000"/>
                </a:solidFill>
                <a:latin typeface="Arial"/>
                <a:cs typeface="Arial"/>
              </a:rPr>
              <a:t>…La série STL-bio m'a apporté une approche beaucoup plus concrète des sciences du vivant et je pense que c'est un atout pour un futur ingénieur. Aujourd’hui, je travaille à la </a:t>
            </a:r>
            <a:r>
              <a:rPr lang="fr-FR" sz="1600" dirty="0" smtClean="0">
                <a:solidFill>
                  <a:srgbClr val="000000"/>
                </a:solidFill>
                <a:latin typeface="Arial"/>
                <a:cs typeface="Arial"/>
              </a:rPr>
              <a:t>FAO, organisation des Nations Unies, sur des </a:t>
            </a:r>
            <a:r>
              <a:rPr lang="fr-FR" sz="1600" dirty="0">
                <a:solidFill>
                  <a:srgbClr val="000000"/>
                </a:solidFill>
                <a:latin typeface="Arial"/>
                <a:cs typeface="Arial"/>
              </a:rPr>
              <a:t>outils </a:t>
            </a:r>
            <a:r>
              <a:rPr lang="fr-FR" sz="1600" dirty="0" smtClean="0">
                <a:solidFill>
                  <a:srgbClr val="000000"/>
                </a:solidFill>
                <a:latin typeface="Arial"/>
                <a:cs typeface="Arial"/>
              </a:rPr>
              <a:t>permettant d’estimer </a:t>
            </a:r>
            <a:r>
              <a:rPr lang="fr-FR" sz="1600" dirty="0">
                <a:solidFill>
                  <a:srgbClr val="000000"/>
                </a:solidFill>
                <a:latin typeface="Arial"/>
                <a:cs typeface="Arial"/>
              </a:rPr>
              <a:t>la balance </a:t>
            </a:r>
            <a:r>
              <a:rPr lang="fr-FR" sz="1600" dirty="0" smtClean="0">
                <a:solidFill>
                  <a:srgbClr val="000000"/>
                </a:solidFill>
                <a:latin typeface="Arial"/>
                <a:cs typeface="Arial"/>
              </a:rPr>
              <a:t>carbone de différents projets.</a:t>
            </a:r>
            <a:r>
              <a:rPr lang="fr-FR" sz="1600" dirty="0">
                <a:solidFill>
                  <a:srgbClr val="000000"/>
                </a:solidFill>
                <a:latin typeface="Arial"/>
                <a:cs typeface="Arial"/>
              </a:rPr>
              <a:t> </a:t>
            </a:r>
            <a:r>
              <a:rPr lang="fr-FR" sz="1600" b="1" dirty="0" smtClean="0">
                <a:solidFill>
                  <a:srgbClr val="000000"/>
                </a:solidFill>
                <a:latin typeface="Arial"/>
                <a:cs typeface="Arial"/>
              </a:rPr>
              <a:t>» … </a:t>
            </a:r>
            <a:r>
              <a:rPr lang="fr-FR" sz="1600" b="1" i="1" dirty="0" smtClean="0">
                <a:solidFill>
                  <a:srgbClr val="000000"/>
                </a:solidFill>
                <a:latin typeface="Arial"/>
                <a:cs typeface="Arial"/>
              </a:rPr>
              <a:t>Aude</a:t>
            </a:r>
            <a:endParaRPr lang="fr-FR" sz="1600" b="1" i="1" dirty="0">
              <a:solidFill>
                <a:srgbClr val="000000"/>
              </a:solidFill>
              <a:latin typeface="Arial"/>
              <a:cs typeface="Arial"/>
            </a:endParaRPr>
          </a:p>
        </p:txBody>
      </p:sp>
      <p:pic>
        <p:nvPicPr>
          <p:cNvPr id="10" name="Image 9"/>
          <p:cNvPicPr>
            <a:picLocks noChangeAspect="1"/>
          </p:cNvPicPr>
          <p:nvPr/>
        </p:nvPicPr>
        <p:blipFill>
          <a:blip r:embed="rId9"/>
          <a:stretch>
            <a:fillRect/>
          </a:stretch>
        </p:blipFill>
        <p:spPr>
          <a:xfrm>
            <a:off x="3203848" y="1268760"/>
            <a:ext cx="720080" cy="720080"/>
          </a:xfrm>
          <a:prstGeom prst="rect">
            <a:avLst/>
          </a:prstGeom>
        </p:spPr>
      </p:pic>
      <p:pic>
        <p:nvPicPr>
          <p:cNvPr id="7" name="Image 6"/>
          <p:cNvPicPr>
            <a:picLocks noChangeAspect="1"/>
          </p:cNvPicPr>
          <p:nvPr/>
        </p:nvPicPr>
        <p:blipFill>
          <a:blip r:embed="rId10"/>
          <a:stretch>
            <a:fillRect/>
          </a:stretch>
        </p:blipFill>
        <p:spPr>
          <a:xfrm>
            <a:off x="4067944" y="1268761"/>
            <a:ext cx="2095368" cy="720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3124200" y="3810000"/>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BAC STL</a:t>
            </a:r>
          </a:p>
          <a:p>
            <a:r>
              <a:rPr lang="fr-FR" dirty="0" smtClean="0">
                <a:solidFill>
                  <a:srgbClr val="000000"/>
                </a:solidFill>
              </a:rPr>
              <a:t>DUT Génie chimique</a:t>
            </a:r>
          </a:p>
          <a:p>
            <a:pPr algn="ctr"/>
            <a:endParaRPr lang="fr-FR" dirty="0"/>
          </a:p>
        </p:txBody>
      </p:sp>
      <p:sp>
        <p:nvSpPr>
          <p:cNvPr id="21" name="Rectangle à coins arrondis 20"/>
          <p:cNvSpPr/>
          <p:nvPr/>
        </p:nvSpPr>
        <p:spPr>
          <a:xfrm>
            <a:off x="6553200" y="685800"/>
            <a:ext cx="20574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BAC STL-bio</a:t>
            </a:r>
          </a:p>
          <a:p>
            <a:pPr algn="ctr"/>
            <a:r>
              <a:rPr lang="fr-FR" dirty="0" smtClean="0"/>
              <a:t>BTS ABM*</a:t>
            </a:r>
            <a:endParaRPr lang="fr-FR" dirty="0"/>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2971800" y="609600"/>
            <a:ext cx="34004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fr-FR" dirty="0">
                <a:solidFill>
                  <a:srgbClr val="000000"/>
                </a:solidFill>
              </a:rPr>
              <a:t>Emeline,  Technicienne d’analyses de biologie médicale</a:t>
            </a:r>
          </a:p>
        </p:txBody>
      </p:sp>
      <p:sp>
        <p:nvSpPr>
          <p:cNvPr id="23" name="Rectangle à coins arrondis 22"/>
          <p:cNvSpPr/>
          <p:nvPr/>
        </p:nvSpPr>
        <p:spPr>
          <a:xfrm>
            <a:off x="2895600" y="2133600"/>
            <a:ext cx="5943600" cy="14478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600" dirty="0">
                <a:solidFill>
                  <a:srgbClr val="000000"/>
                </a:solidFill>
                <a:latin typeface="Arial"/>
                <a:cs typeface="Arial"/>
              </a:rPr>
              <a:t>«…..Cette formation m'a permis d'</a:t>
            </a:r>
            <a:r>
              <a:rPr lang="fr-FR" sz="1600" dirty="0" err="1">
                <a:solidFill>
                  <a:srgbClr val="000000"/>
                </a:solidFill>
                <a:latin typeface="Arial"/>
                <a:cs typeface="Arial"/>
              </a:rPr>
              <a:t>être</a:t>
            </a:r>
            <a:r>
              <a:rPr lang="fr-FR" sz="1600" dirty="0">
                <a:solidFill>
                  <a:srgbClr val="000000"/>
                </a:solidFill>
                <a:latin typeface="Arial"/>
                <a:cs typeface="Arial"/>
              </a:rPr>
              <a:t> directement opérationnelle lors de mon entrée dans la vie professionnelle. (…) J'ai </a:t>
            </a:r>
            <a:r>
              <a:rPr lang="fr-FR" sz="1600" dirty="0" smtClean="0">
                <a:solidFill>
                  <a:srgbClr val="000000"/>
                </a:solidFill>
                <a:latin typeface="Arial"/>
                <a:cs typeface="Arial"/>
              </a:rPr>
              <a:t>été́ </a:t>
            </a:r>
            <a:r>
              <a:rPr lang="fr-FR" sz="1600" dirty="0">
                <a:solidFill>
                  <a:srgbClr val="000000"/>
                </a:solidFill>
                <a:latin typeface="Arial"/>
                <a:cs typeface="Arial"/>
              </a:rPr>
              <a:t>autonome rapidement et, trois mois après mon arrivée au laboratoire, je faisais les gardes de nuit toute seule. Dans mon métier, j'aime le travail en équipe et la </a:t>
            </a:r>
            <a:r>
              <a:rPr lang="fr-FR" sz="1600" dirty="0" smtClean="0">
                <a:solidFill>
                  <a:srgbClr val="000000"/>
                </a:solidFill>
                <a:latin typeface="Arial"/>
                <a:cs typeface="Arial"/>
              </a:rPr>
              <a:t>polyvalence» … </a:t>
            </a:r>
            <a:r>
              <a:rPr lang="fr-FR" sz="1600" i="1" dirty="0" smtClean="0">
                <a:solidFill>
                  <a:srgbClr val="000000"/>
                </a:solidFill>
                <a:latin typeface="Arial"/>
                <a:cs typeface="Arial"/>
              </a:rPr>
              <a:t>Emeline</a:t>
            </a:r>
            <a:r>
              <a:rPr lang="fr-FR" sz="1600" dirty="0" smtClean="0">
                <a:solidFill>
                  <a:srgbClr val="000000"/>
                </a:solidFill>
                <a:latin typeface="Arial"/>
                <a:cs typeface="Arial"/>
              </a:rPr>
              <a:t> </a:t>
            </a:r>
            <a:endParaRPr lang="fr-FR" sz="1600" dirty="0">
              <a:solidFill>
                <a:srgbClr val="000000"/>
              </a:solidFill>
              <a:latin typeface="Arial"/>
              <a:cs typeface="Arial"/>
            </a:endParaRPr>
          </a:p>
        </p:txBody>
      </p:sp>
      <p:sp>
        <p:nvSpPr>
          <p:cNvPr id="24" name="Rectangle à coins arrondis 23"/>
          <p:cNvSpPr/>
          <p:nvPr/>
        </p:nvSpPr>
        <p:spPr>
          <a:xfrm>
            <a:off x="2895600" y="5029200"/>
            <a:ext cx="5943600" cy="18288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400" dirty="0" smtClean="0">
                <a:solidFill>
                  <a:srgbClr val="000000"/>
                </a:solidFill>
              </a:rPr>
              <a:t>«</a:t>
            </a:r>
            <a:r>
              <a:rPr lang="fr-FR" sz="1600" dirty="0" smtClean="0">
                <a:solidFill>
                  <a:srgbClr val="000000"/>
                </a:solidFill>
              </a:rPr>
              <a:t>  Une fois mon DUT * obtenu, j'ai mis environ 2 mois pour trouver du travail dans l'industrie pharmaceutique. Dans l'industrie pharmaceutique, j'ai travaillé entre autre comme opérateur de fabrication à ISOCHEM (filiale de la SNPE) pendant 3 ans. Mon rôle y était de suivre les différentes étapes de fabrication de médicament…. » </a:t>
            </a:r>
            <a:r>
              <a:rPr lang="fr-FR" sz="1600" i="1" dirty="0" smtClean="0">
                <a:solidFill>
                  <a:srgbClr val="000000"/>
                </a:solidFill>
              </a:rPr>
              <a:t>Yann</a:t>
            </a:r>
            <a:endParaRPr lang="fr-FR" sz="1600" i="1" dirty="0"/>
          </a:p>
        </p:txBody>
      </p:sp>
      <p:sp>
        <p:nvSpPr>
          <p:cNvPr id="18" name="Rectangle à coins arrondis 17"/>
          <p:cNvSpPr/>
          <p:nvPr/>
        </p:nvSpPr>
        <p:spPr>
          <a:xfrm>
            <a:off x="5715000" y="35814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r>
              <a:rPr lang="fr-FR" dirty="0" smtClean="0">
                <a:solidFill>
                  <a:srgbClr val="000000"/>
                </a:solidFill>
              </a:rPr>
              <a:t>Yann, Technicien Chimiste</a:t>
            </a:r>
          </a:p>
        </p:txBody>
      </p:sp>
      <p:sp>
        <p:nvSpPr>
          <p:cNvPr id="20" name="ZoneTexte 19"/>
          <p:cNvSpPr txBox="1"/>
          <p:nvPr/>
        </p:nvSpPr>
        <p:spPr>
          <a:xfrm>
            <a:off x="4495800" y="0"/>
            <a:ext cx="3124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2400" dirty="0" smtClean="0">
                <a:latin typeface="Arial"/>
                <a:cs typeface="Arial"/>
              </a:rPr>
              <a:t>SANTE</a:t>
            </a:r>
            <a:endParaRPr lang="fr-FR" sz="2400" dirty="0">
              <a:latin typeface="Arial"/>
              <a:cs typeface="Arial"/>
            </a:endParaRPr>
          </a:p>
        </p:txBody>
      </p:sp>
      <p:pic>
        <p:nvPicPr>
          <p:cNvPr id="25" name="Image 24" descr="medicaments3.jpg"/>
          <p:cNvPicPr>
            <a:picLocks noChangeAspect="1"/>
          </p:cNvPicPr>
          <p:nvPr/>
        </p:nvPicPr>
        <p:blipFill>
          <a:blip r:embed="rId7"/>
          <a:stretch>
            <a:fillRect/>
          </a:stretch>
        </p:blipFill>
        <p:spPr>
          <a:xfrm>
            <a:off x="5791200" y="4267200"/>
            <a:ext cx="1334363" cy="893064"/>
          </a:xfrm>
          <a:prstGeom prst="rect">
            <a:avLst/>
          </a:prstGeom>
        </p:spPr>
      </p:pic>
      <p:pic>
        <p:nvPicPr>
          <p:cNvPr id="28" name="Image 27" descr="RTEmagicC_Aspirine_frederic-marbach-cc.jpg"/>
          <p:cNvPicPr>
            <a:picLocks noChangeAspect="1"/>
          </p:cNvPicPr>
          <p:nvPr/>
        </p:nvPicPr>
        <p:blipFill>
          <a:blip r:embed="rId8"/>
          <a:stretch>
            <a:fillRect/>
          </a:stretch>
        </p:blipFill>
        <p:spPr>
          <a:xfrm>
            <a:off x="7086600" y="4267200"/>
            <a:ext cx="1371600" cy="914400"/>
          </a:xfrm>
          <a:prstGeom prst="rect">
            <a:avLst/>
          </a:prstGeom>
        </p:spPr>
      </p:pic>
      <p:sp>
        <p:nvSpPr>
          <p:cNvPr id="29" name="Bouton d'action : Personnalisé 28">
            <a:hlinkClick r:id="" action="ppaction://hlinkshowjump?jump=lastslide" highlightClick="1"/>
          </p:cNvPr>
          <p:cNvSpPr/>
          <p:nvPr/>
        </p:nvSpPr>
        <p:spPr>
          <a:xfrm>
            <a:off x="0" y="5029200"/>
            <a:ext cx="2438400" cy="5334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pic>
        <p:nvPicPr>
          <p:cNvPr id="2" name="Image 1"/>
          <p:cNvPicPr>
            <a:picLocks noChangeAspect="1"/>
          </p:cNvPicPr>
          <p:nvPr/>
        </p:nvPicPr>
        <p:blipFill rotWithShape="1">
          <a:blip r:embed="rId9"/>
          <a:srcRect t="8070"/>
          <a:stretch/>
        </p:blipFill>
        <p:spPr>
          <a:xfrm>
            <a:off x="5343376" y="1201614"/>
            <a:ext cx="812800" cy="875629"/>
          </a:xfrm>
          <a:prstGeom prst="rect">
            <a:avLst/>
          </a:prstGeom>
        </p:spPr>
      </p:pic>
      <p:pic>
        <p:nvPicPr>
          <p:cNvPr id="3" name="Image 2"/>
          <p:cNvPicPr>
            <a:picLocks noChangeAspect="1"/>
          </p:cNvPicPr>
          <p:nvPr/>
        </p:nvPicPr>
        <p:blipFill>
          <a:blip r:embed="rId10"/>
          <a:stretch>
            <a:fillRect/>
          </a:stretch>
        </p:blipFill>
        <p:spPr>
          <a:xfrm>
            <a:off x="2695328" y="1196752"/>
            <a:ext cx="2605682" cy="8640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819400" y="3581400"/>
            <a:ext cx="2286000" cy="9277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STL-Bio</a:t>
            </a:r>
          </a:p>
          <a:p>
            <a:pPr algn="ctr"/>
            <a:r>
              <a:rPr lang="fr-FR" dirty="0" smtClean="0"/>
              <a:t>CPGE TB*</a:t>
            </a:r>
          </a:p>
          <a:p>
            <a:pPr algn="ctr"/>
            <a:r>
              <a:rPr lang="fr-FR" dirty="0" smtClean="0"/>
              <a:t>Ecole vétérinaire</a:t>
            </a:r>
            <a:endParaRPr lang="fr-FR" dirty="0"/>
          </a:p>
        </p:txBody>
      </p:sp>
      <p:sp>
        <p:nvSpPr>
          <p:cNvPr id="21" name="Rectangle à coins arrondis 20"/>
          <p:cNvSpPr/>
          <p:nvPr/>
        </p:nvSpPr>
        <p:spPr>
          <a:xfrm>
            <a:off x="6096000" y="548680"/>
            <a:ext cx="2819400" cy="919401"/>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defTabSz="987425"/>
            <a:r>
              <a:rPr lang="fr-FR" sz="1200" cap="all" dirty="0" smtClean="0">
                <a:solidFill>
                  <a:srgbClr val="000000"/>
                </a:solidFill>
                <a:latin typeface="Arial"/>
                <a:cs typeface="Arial"/>
              </a:rPr>
              <a:t>BAC STL</a:t>
            </a:r>
          </a:p>
          <a:p>
            <a:pPr defTabSz="987425"/>
            <a:r>
              <a:rPr lang="fr-FR" sz="1200" cap="all" dirty="0" smtClean="0">
                <a:solidFill>
                  <a:srgbClr val="000000"/>
                </a:solidFill>
                <a:latin typeface="Arial"/>
                <a:cs typeface="Arial"/>
              </a:rPr>
              <a:t>BTS TPIL* </a:t>
            </a:r>
          </a:p>
          <a:p>
            <a:pPr defTabSz="987425"/>
            <a:r>
              <a:rPr lang="fr-FR" sz="1200" cap="all" dirty="0" smtClean="0">
                <a:solidFill>
                  <a:srgbClr val="000000"/>
                </a:solidFill>
                <a:latin typeface="Arial"/>
                <a:cs typeface="Arial"/>
              </a:rPr>
              <a:t>License PROFESSIONNEL BIO MEDICALE</a:t>
            </a:r>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2819400" y="5334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defTabSz="987425"/>
            <a:r>
              <a:rPr lang="fr-FR" sz="1882" dirty="0" smtClean="0">
                <a:solidFill>
                  <a:srgbClr val="000000"/>
                </a:solidFill>
                <a:latin typeface="Arial" charset="0"/>
              </a:rPr>
              <a:t>Samuel , </a:t>
            </a:r>
            <a:r>
              <a:rPr lang="fr-FR" sz="1882" cap="all" dirty="0" smtClean="0">
                <a:solidFill>
                  <a:srgbClr val="000000"/>
                </a:solidFill>
                <a:latin typeface="Arial" charset="0"/>
              </a:rPr>
              <a:t>Technicien Dialyse </a:t>
            </a:r>
            <a:r>
              <a:rPr lang="fr-FR" dirty="0" smtClean="0">
                <a:latin typeface="Arial" charset="0"/>
              </a:rPr>
              <a:t/>
            </a:r>
            <a:br>
              <a:rPr lang="fr-FR" dirty="0" smtClean="0">
                <a:latin typeface="Arial" charset="0"/>
              </a:rPr>
            </a:br>
            <a:endParaRPr lang="fr-FR" dirty="0">
              <a:solidFill>
                <a:srgbClr val="000000"/>
              </a:solidFill>
              <a:latin typeface="Arial" charset="0"/>
            </a:endParaRPr>
          </a:p>
        </p:txBody>
      </p:sp>
      <p:sp>
        <p:nvSpPr>
          <p:cNvPr id="23" name="Rectangle à coins arrondis 22"/>
          <p:cNvSpPr/>
          <p:nvPr/>
        </p:nvSpPr>
        <p:spPr>
          <a:xfrm>
            <a:off x="2895600" y="2193032"/>
            <a:ext cx="6248400" cy="1524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600" dirty="0" smtClean="0">
                <a:solidFill>
                  <a:srgbClr val="000000"/>
                </a:solidFill>
                <a:latin typeface="Arial"/>
                <a:cs typeface="Arial"/>
              </a:rPr>
              <a:t>« ..Le métier du technicien de dialyse est d</a:t>
            </a:r>
            <a:r>
              <a:rPr lang="ja-JP" altLang="fr-FR" sz="1600" dirty="0" smtClean="0">
                <a:solidFill>
                  <a:srgbClr val="000000"/>
                </a:solidFill>
                <a:latin typeface="Arial"/>
                <a:cs typeface="Arial"/>
              </a:rPr>
              <a:t>’</a:t>
            </a:r>
            <a:r>
              <a:rPr lang="fr-FR" sz="1600" dirty="0" smtClean="0">
                <a:solidFill>
                  <a:srgbClr val="000000"/>
                </a:solidFill>
                <a:latin typeface="Arial"/>
                <a:cs typeface="Arial"/>
              </a:rPr>
              <a:t>assurer la vigilance des dispositifs de dialyse, établir leurs contrôles, former le personnel soignant sur ces dispositifs, faire le meilleur choix de matériel, assurer la traçabilité des dispositifs et maintenir leurs conformités par rapport aux </a:t>
            </a:r>
            <a:r>
              <a:rPr lang="fr-FR" sz="1600" b="1" dirty="0" smtClean="0">
                <a:solidFill>
                  <a:srgbClr val="000000"/>
                </a:solidFill>
                <a:latin typeface="Arial"/>
                <a:cs typeface="Arial"/>
              </a:rPr>
              <a:t>normes</a:t>
            </a:r>
            <a:r>
              <a:rPr lang="fr-FR" sz="1600" dirty="0" smtClean="0">
                <a:solidFill>
                  <a:srgbClr val="000000"/>
                </a:solidFill>
                <a:latin typeface="Arial"/>
                <a:cs typeface="Arial"/>
              </a:rPr>
              <a:t>… »…</a:t>
            </a:r>
            <a:r>
              <a:rPr lang="fr-FR" sz="1600" i="1" dirty="0" smtClean="0">
                <a:solidFill>
                  <a:srgbClr val="000000"/>
                </a:solidFill>
                <a:latin typeface="Arial"/>
                <a:cs typeface="Arial"/>
              </a:rPr>
              <a:t>Samuel</a:t>
            </a:r>
            <a:r>
              <a:rPr lang="fr-FR" sz="1600" dirty="0" smtClean="0">
                <a:solidFill>
                  <a:srgbClr val="000000"/>
                </a:solidFill>
                <a:latin typeface="Arial"/>
                <a:cs typeface="Arial"/>
              </a:rPr>
              <a:t> </a:t>
            </a:r>
          </a:p>
          <a:p>
            <a:pPr algn="ctr"/>
            <a:endParaRPr lang="fr-FR" dirty="0"/>
          </a:p>
        </p:txBody>
      </p:sp>
      <p:sp>
        <p:nvSpPr>
          <p:cNvPr id="24" name="Rectangle à coins arrondis 23"/>
          <p:cNvSpPr/>
          <p:nvPr/>
        </p:nvSpPr>
        <p:spPr>
          <a:xfrm>
            <a:off x="2895600" y="5257800"/>
            <a:ext cx="5943600" cy="16002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600" dirty="0" smtClean="0">
                <a:solidFill>
                  <a:srgbClr val="000000"/>
                </a:solidFill>
              </a:rPr>
              <a:t>« </a:t>
            </a:r>
            <a:r>
              <a:rPr lang="fr-FR" dirty="0">
                <a:solidFill>
                  <a:srgbClr val="000000"/>
                </a:solidFill>
                <a:latin typeface="Arial"/>
                <a:cs typeface="Arial"/>
              </a:rPr>
              <a:t> Je suis vétérinaire aujourd'hui et il n'y a pas une seule journée qui s'</a:t>
            </a:r>
            <a:r>
              <a:rPr lang="fr-FR" dirty="0" err="1">
                <a:solidFill>
                  <a:srgbClr val="000000"/>
                </a:solidFill>
                <a:latin typeface="Arial"/>
                <a:cs typeface="Arial"/>
              </a:rPr>
              <a:t>écoule</a:t>
            </a:r>
            <a:r>
              <a:rPr lang="fr-FR" dirty="0">
                <a:solidFill>
                  <a:srgbClr val="000000"/>
                </a:solidFill>
                <a:latin typeface="Arial"/>
                <a:cs typeface="Arial"/>
              </a:rPr>
              <a:t> sans je puise dans les connaissances théoriques ET pratiques de cette formation. La formation en STL biotechnologies m'a appris bien plus que des connaissances : une </a:t>
            </a:r>
            <a:r>
              <a:rPr lang="fr-FR" dirty="0" smtClean="0">
                <a:solidFill>
                  <a:srgbClr val="000000"/>
                </a:solidFill>
                <a:latin typeface="Arial"/>
                <a:cs typeface="Arial"/>
              </a:rPr>
              <a:t>démarche ! </a:t>
            </a:r>
            <a:r>
              <a:rPr lang="fr-FR" dirty="0">
                <a:solidFill>
                  <a:srgbClr val="000000"/>
                </a:solidFill>
                <a:latin typeface="Arial"/>
                <a:cs typeface="Arial"/>
              </a:rPr>
              <a:t>… » </a:t>
            </a:r>
            <a:r>
              <a:rPr lang="fr-FR" i="1" dirty="0">
                <a:solidFill>
                  <a:srgbClr val="000000"/>
                </a:solidFill>
                <a:latin typeface="Arial"/>
                <a:cs typeface="Arial"/>
              </a:rPr>
              <a:t>Nicolas</a:t>
            </a:r>
          </a:p>
          <a:p>
            <a:pPr algn="just"/>
            <a:endParaRPr lang="fr-FR" dirty="0"/>
          </a:p>
        </p:txBody>
      </p:sp>
      <p:sp>
        <p:nvSpPr>
          <p:cNvPr id="18" name="ZoneTexte 17"/>
          <p:cNvSpPr txBox="1"/>
          <p:nvPr/>
        </p:nvSpPr>
        <p:spPr>
          <a:xfrm>
            <a:off x="4495800" y="0"/>
            <a:ext cx="3124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2400" dirty="0" smtClean="0">
                <a:latin typeface="Arial"/>
                <a:cs typeface="Arial"/>
              </a:rPr>
              <a:t>SANTE</a:t>
            </a:r>
            <a:endParaRPr lang="fr-FR" sz="2400" dirty="0">
              <a:latin typeface="Arial"/>
              <a:cs typeface="Arial"/>
            </a:endParaRPr>
          </a:p>
        </p:txBody>
      </p:sp>
      <p:sp>
        <p:nvSpPr>
          <p:cNvPr id="20" name="Rectangle à coins arrondis 19"/>
          <p:cNvSpPr/>
          <p:nvPr/>
        </p:nvSpPr>
        <p:spPr>
          <a:xfrm>
            <a:off x="5527104" y="3581400"/>
            <a:ext cx="3581400" cy="4572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r>
              <a:rPr lang="fr-FR" dirty="0" smtClean="0">
                <a:latin typeface="Arial" charset="0"/>
              </a:rPr>
              <a:t/>
            </a:r>
            <a:br>
              <a:rPr lang="fr-FR" dirty="0" smtClean="0">
                <a:latin typeface="Arial" charset="0"/>
              </a:rPr>
            </a:br>
            <a:endParaRPr lang="fr-FR" dirty="0">
              <a:solidFill>
                <a:srgbClr val="000000"/>
              </a:solidFill>
              <a:latin typeface="Arial" charset="0"/>
            </a:endParaRPr>
          </a:p>
        </p:txBody>
      </p:sp>
      <p:pic>
        <p:nvPicPr>
          <p:cNvPr id="25" name="Image 24" descr="multifunction_Skin_Dialysis_Treatment_beauty_equipment_with_CE_MD_D005_.jpg"/>
          <p:cNvPicPr>
            <a:picLocks noChangeAspect="1"/>
          </p:cNvPicPr>
          <p:nvPr/>
        </p:nvPicPr>
        <p:blipFill>
          <a:blip r:embed="rId7"/>
          <a:srcRect r="18304" b="47778"/>
          <a:stretch>
            <a:fillRect/>
          </a:stretch>
        </p:blipFill>
        <p:spPr>
          <a:xfrm>
            <a:off x="3124200" y="1143000"/>
            <a:ext cx="1295400" cy="1054007"/>
          </a:xfrm>
          <a:prstGeom prst="rect">
            <a:avLst/>
          </a:prstGeom>
        </p:spPr>
      </p:pic>
      <p:pic>
        <p:nvPicPr>
          <p:cNvPr id="26" name="Image 25" descr="10553476-sang-purification-procedure-medicale-plasmapherese-dialyse-avec-dispositif-medical.jpg"/>
          <p:cNvPicPr>
            <a:picLocks noChangeAspect="1"/>
          </p:cNvPicPr>
          <p:nvPr/>
        </p:nvPicPr>
        <p:blipFill>
          <a:blip r:embed="rId8"/>
          <a:stretch>
            <a:fillRect/>
          </a:stretch>
        </p:blipFill>
        <p:spPr>
          <a:xfrm>
            <a:off x="4419600" y="1143000"/>
            <a:ext cx="1143000" cy="1066800"/>
          </a:xfrm>
          <a:prstGeom prst="rect">
            <a:avLst/>
          </a:prstGeom>
        </p:spPr>
      </p:pic>
      <p:sp>
        <p:nvSpPr>
          <p:cNvPr id="28" name="Bouton d'action : Personnalisé 27">
            <a:hlinkClick r:id="" action="ppaction://hlinkshowjump?jump=lastslide" highlightClick="1"/>
          </p:cNvPr>
          <p:cNvSpPr/>
          <p:nvPr/>
        </p:nvSpPr>
        <p:spPr>
          <a:xfrm>
            <a:off x="0" y="5029200"/>
            <a:ext cx="2438400" cy="6096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
        <p:nvSpPr>
          <p:cNvPr id="2" name="ZoneTexte 1"/>
          <p:cNvSpPr txBox="1"/>
          <p:nvPr/>
        </p:nvSpPr>
        <p:spPr>
          <a:xfrm>
            <a:off x="5868144" y="3573016"/>
            <a:ext cx="3096344" cy="646331"/>
          </a:xfrm>
          <a:prstGeom prst="rect">
            <a:avLst/>
          </a:prstGeom>
          <a:noFill/>
        </p:spPr>
        <p:txBody>
          <a:bodyPr wrap="square" rtlCol="0">
            <a:spAutoFit/>
          </a:bodyPr>
          <a:lstStyle/>
          <a:p>
            <a:r>
              <a:rPr lang="fr-FR" dirty="0">
                <a:solidFill>
                  <a:srgbClr val="000000"/>
                </a:solidFill>
              </a:rPr>
              <a:t>Nicolas , </a:t>
            </a:r>
            <a:r>
              <a:rPr lang="fr-FR" cap="all" dirty="0">
                <a:solidFill>
                  <a:srgbClr val="000000"/>
                </a:solidFill>
                <a:latin typeface="Arial"/>
                <a:cs typeface="Arial"/>
              </a:rPr>
              <a:t>vétérinaire</a:t>
            </a:r>
          </a:p>
          <a:p>
            <a:endParaRPr lang="fr-FR" dirty="0"/>
          </a:p>
        </p:txBody>
      </p:sp>
      <p:pic>
        <p:nvPicPr>
          <p:cNvPr id="27" name="Image 26"/>
          <p:cNvPicPr/>
          <p:nvPr/>
        </p:nvPicPr>
        <p:blipFill>
          <a:blip r:embed="rId9" cstate="print"/>
          <a:srcRect/>
          <a:stretch>
            <a:fillRect/>
          </a:stretch>
        </p:blipFill>
        <p:spPr bwMode="auto">
          <a:xfrm>
            <a:off x="7524328" y="4077072"/>
            <a:ext cx="792088" cy="1008112"/>
          </a:xfrm>
          <a:prstGeom prst="rect">
            <a:avLst/>
          </a:prstGeom>
          <a:noFill/>
          <a:ln w="9525">
            <a:noFill/>
            <a:miter lim="800000"/>
            <a:headEnd/>
            <a:tailEnd/>
          </a:ln>
        </p:spPr>
      </p:pic>
      <p:pic>
        <p:nvPicPr>
          <p:cNvPr id="29" name="Image 28" descr="veterinaire1.gif"/>
          <p:cNvPicPr>
            <a:picLocks noChangeAspect="1"/>
          </p:cNvPicPr>
          <p:nvPr/>
        </p:nvPicPr>
        <p:blipFill>
          <a:blip r:embed="rId10"/>
          <a:stretch>
            <a:fillRect/>
          </a:stretch>
        </p:blipFill>
        <p:spPr>
          <a:xfrm>
            <a:off x="6372200" y="4077072"/>
            <a:ext cx="1117600" cy="10081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555776" y="3581400"/>
            <a:ext cx="3168352" cy="15757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BAC STL-Bio</a:t>
            </a:r>
          </a:p>
          <a:p>
            <a:pPr algn="ctr"/>
            <a:r>
              <a:rPr lang="fr-FR" dirty="0" smtClean="0"/>
              <a:t>BTS Qualité IAB*</a:t>
            </a:r>
          </a:p>
          <a:p>
            <a:pPr algn="ctr"/>
            <a:r>
              <a:rPr lang="fr-FR" dirty="0" smtClean="0"/>
              <a:t>IUP agro alimentaire</a:t>
            </a:r>
          </a:p>
          <a:p>
            <a:pPr algn="ctr"/>
            <a:r>
              <a:rPr lang="fr-FR" dirty="0" smtClean="0"/>
              <a:t>École d’ingénieur (Allemagne)</a:t>
            </a:r>
          </a:p>
          <a:p>
            <a:pPr algn="ctr"/>
            <a:r>
              <a:rPr lang="fr-FR" dirty="0" smtClean="0"/>
              <a:t>DESS IPSICA</a:t>
            </a:r>
          </a:p>
        </p:txBody>
      </p:sp>
      <p:sp>
        <p:nvSpPr>
          <p:cNvPr id="21" name="Rectangle à coins arrondis 20"/>
          <p:cNvSpPr/>
          <p:nvPr/>
        </p:nvSpPr>
        <p:spPr>
          <a:xfrm>
            <a:off x="6019800" y="457201"/>
            <a:ext cx="3124200" cy="149828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r>
              <a:rPr lang="fr-FR" sz="1600" b="1" dirty="0" smtClean="0">
                <a:solidFill>
                  <a:srgbClr val="000000"/>
                </a:solidFill>
              </a:rPr>
              <a:t>BAC STL</a:t>
            </a:r>
          </a:p>
          <a:p>
            <a:r>
              <a:rPr lang="fr-FR" sz="1600" b="1" dirty="0" smtClean="0">
                <a:solidFill>
                  <a:srgbClr val="000000"/>
                </a:solidFill>
              </a:rPr>
              <a:t>BTS chimie en alternance</a:t>
            </a:r>
          </a:p>
          <a:p>
            <a:r>
              <a:rPr lang="fr-FR" sz="1600" b="1" dirty="0" smtClean="0">
                <a:solidFill>
                  <a:srgbClr val="000000"/>
                </a:solidFill>
              </a:rPr>
              <a:t>Licence professionnelle « </a:t>
            </a:r>
            <a:r>
              <a:rPr lang="fr-FR" sz="1600" b="1" dirty="0" err="1" smtClean="0">
                <a:solidFill>
                  <a:srgbClr val="000000"/>
                </a:solidFill>
              </a:rPr>
              <a:t>process</a:t>
            </a:r>
            <a:r>
              <a:rPr lang="fr-FR" sz="1600" b="1" dirty="0" smtClean="0">
                <a:solidFill>
                  <a:srgbClr val="000000"/>
                </a:solidFill>
              </a:rPr>
              <a:t> – produit - peinture »</a:t>
            </a:r>
          </a:p>
          <a:p>
            <a:endParaRPr lang="fr-FR" dirty="0" smtClean="0"/>
          </a:p>
          <a:p>
            <a:pPr algn="ctr"/>
            <a:endParaRPr lang="fr-FR" dirty="0"/>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2590800" y="533400"/>
            <a:ext cx="3048000" cy="4572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fr-FR" sz="1400" b="1" dirty="0" smtClean="0">
                <a:solidFill>
                  <a:srgbClr val="000000"/>
                </a:solidFill>
                <a:latin typeface="Arial"/>
                <a:cs typeface="Arial"/>
              </a:rPr>
              <a:t>Laetitia, technicienne d’application chimique.</a:t>
            </a:r>
            <a:endParaRPr lang="fr-FR" sz="1400" b="1" dirty="0">
              <a:solidFill>
                <a:srgbClr val="000000"/>
              </a:solidFill>
              <a:latin typeface="Arial"/>
              <a:cs typeface="Arial"/>
            </a:endParaRPr>
          </a:p>
        </p:txBody>
      </p:sp>
      <p:sp>
        <p:nvSpPr>
          <p:cNvPr id="23" name="Rectangle à coins arrondis 22"/>
          <p:cNvSpPr/>
          <p:nvPr/>
        </p:nvSpPr>
        <p:spPr>
          <a:xfrm>
            <a:off x="2743200" y="2133600"/>
            <a:ext cx="6400800" cy="14478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400" dirty="0" smtClean="0">
                <a:solidFill>
                  <a:srgbClr val="000000"/>
                </a:solidFill>
                <a:latin typeface="Arial"/>
                <a:cs typeface="Arial"/>
              </a:rPr>
              <a:t>CHEMETALL est une entreprise spécialisée en formulation et en application de produits chimiques permettant le traitement de surface…. » Notre client trouvait que la protection des tôles et des pièces mécanique ne durait pas assez longtemps. Il nous a alors demandé d’améliorer notre produit anticorrosion pour rallonger la durée de vie des tôles et des pièces et lutter plus efficacement contre la rouille…. »…</a:t>
            </a:r>
            <a:r>
              <a:rPr lang="fr-FR" sz="1400" i="1" dirty="0" smtClean="0">
                <a:solidFill>
                  <a:srgbClr val="000000"/>
                </a:solidFill>
                <a:latin typeface="Arial"/>
                <a:cs typeface="Arial"/>
              </a:rPr>
              <a:t>Laetitia</a:t>
            </a:r>
            <a:endParaRPr lang="fr-FR" sz="1400" i="1" dirty="0">
              <a:solidFill>
                <a:srgbClr val="000000"/>
              </a:solidFill>
              <a:latin typeface="Arial"/>
              <a:cs typeface="Arial"/>
            </a:endParaRPr>
          </a:p>
        </p:txBody>
      </p:sp>
      <p:sp>
        <p:nvSpPr>
          <p:cNvPr id="24" name="Rectangle à coins arrondis 23"/>
          <p:cNvSpPr/>
          <p:nvPr/>
        </p:nvSpPr>
        <p:spPr>
          <a:xfrm>
            <a:off x="2895600" y="5410200"/>
            <a:ext cx="6248400" cy="1143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latin typeface="Lucida Grande"/>
                <a:ea typeface="Lucida Grande"/>
                <a:cs typeface="Lucida Grande"/>
              </a:rPr>
              <a:t>« </a:t>
            </a:r>
            <a:r>
              <a:rPr lang="fr-FR" sz="1400" dirty="0">
                <a:solidFill>
                  <a:srgbClr val="000000"/>
                </a:solidFill>
                <a:latin typeface="Arial"/>
                <a:cs typeface="Arial"/>
              </a:rPr>
              <a:t>… Les deux années passées en STL Bio ont été la base de mes études supérieures. Les matières enseignées sont très intéressantes et peuvent ouvrir beaucoup de portes dans les milieux de l'agro-alimentaire, pharmaceutique, analyses. » … </a:t>
            </a:r>
            <a:r>
              <a:rPr lang="fr-FR" sz="1400" i="1" dirty="0">
                <a:solidFill>
                  <a:srgbClr val="000000"/>
                </a:solidFill>
                <a:latin typeface="Arial"/>
                <a:cs typeface="Arial"/>
              </a:rPr>
              <a:t>Justine </a:t>
            </a:r>
          </a:p>
        </p:txBody>
      </p:sp>
      <p:sp>
        <p:nvSpPr>
          <p:cNvPr id="18" name="ZoneTexte 17"/>
          <p:cNvSpPr txBox="1"/>
          <p:nvPr/>
        </p:nvSpPr>
        <p:spPr>
          <a:xfrm>
            <a:off x="4495800" y="0"/>
            <a:ext cx="3124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rmAutofit fontScale="92500" lnSpcReduction="20000"/>
          </a:bodyPr>
          <a:lstStyle/>
          <a:p>
            <a:pPr algn="ctr"/>
            <a:r>
              <a:rPr lang="fr-FR" sz="2400" dirty="0" smtClean="0">
                <a:latin typeface="Arial"/>
                <a:cs typeface="Arial"/>
              </a:rPr>
              <a:t>INDUSTRIE</a:t>
            </a:r>
            <a:endParaRPr lang="fr-FR" sz="2400" dirty="0">
              <a:latin typeface="Arial"/>
              <a:cs typeface="Arial"/>
            </a:endParaRPr>
          </a:p>
        </p:txBody>
      </p:sp>
      <p:sp>
        <p:nvSpPr>
          <p:cNvPr id="20" name="Rectangle à coins arrondis 19"/>
          <p:cNvSpPr/>
          <p:nvPr/>
        </p:nvSpPr>
        <p:spPr>
          <a:xfrm>
            <a:off x="5791200" y="35052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dirty="0" smtClean="0"/>
              <a:t>Justine, ingénieure développement chez Danone </a:t>
            </a:r>
            <a:endParaRPr lang="fr-FR" dirty="0"/>
          </a:p>
        </p:txBody>
      </p:sp>
      <p:pic>
        <p:nvPicPr>
          <p:cNvPr id="25" name="Image 24" descr="voiture%20wallpapers(1).jpg"/>
          <p:cNvPicPr>
            <a:picLocks noChangeAspect="1"/>
          </p:cNvPicPr>
          <p:nvPr/>
        </p:nvPicPr>
        <p:blipFill>
          <a:blip r:embed="rId7"/>
          <a:srcRect t="6437" b="14000"/>
          <a:stretch>
            <a:fillRect/>
          </a:stretch>
        </p:blipFill>
        <p:spPr>
          <a:xfrm>
            <a:off x="2819400" y="1143000"/>
            <a:ext cx="1371600" cy="990600"/>
          </a:xfrm>
          <a:prstGeom prst="rect">
            <a:avLst/>
          </a:prstGeom>
        </p:spPr>
      </p:pic>
      <p:pic>
        <p:nvPicPr>
          <p:cNvPr id="26" name="Image 25" descr="peinture_anticorrosion_1-2.jpg"/>
          <p:cNvPicPr>
            <a:picLocks noChangeAspect="1"/>
          </p:cNvPicPr>
          <p:nvPr/>
        </p:nvPicPr>
        <p:blipFill>
          <a:blip r:embed="rId8"/>
          <a:stretch>
            <a:fillRect/>
          </a:stretch>
        </p:blipFill>
        <p:spPr>
          <a:xfrm>
            <a:off x="4191000" y="1143000"/>
            <a:ext cx="1443290" cy="965200"/>
          </a:xfrm>
          <a:prstGeom prst="rect">
            <a:avLst/>
          </a:prstGeom>
        </p:spPr>
      </p:pic>
      <p:sp>
        <p:nvSpPr>
          <p:cNvPr id="27" name="Bouton d'action : Personnalisé 26">
            <a:hlinkClick r:id="" action="ppaction://hlinkshowjump?jump=lastslide" highlightClick="1"/>
          </p:cNvPr>
          <p:cNvSpPr/>
          <p:nvPr/>
        </p:nvSpPr>
        <p:spPr>
          <a:xfrm>
            <a:off x="0" y="5029200"/>
            <a:ext cx="2438400" cy="5334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pic>
        <p:nvPicPr>
          <p:cNvPr id="2" name="Image 1"/>
          <p:cNvPicPr>
            <a:picLocks noChangeAspect="1"/>
          </p:cNvPicPr>
          <p:nvPr/>
        </p:nvPicPr>
        <p:blipFill>
          <a:blip r:embed="rId9"/>
          <a:stretch>
            <a:fillRect/>
          </a:stretch>
        </p:blipFill>
        <p:spPr>
          <a:xfrm>
            <a:off x="5796137" y="4077762"/>
            <a:ext cx="811210" cy="935414"/>
          </a:xfrm>
          <a:prstGeom prst="rect">
            <a:avLst/>
          </a:prstGeom>
        </p:spPr>
      </p:pic>
      <p:pic>
        <p:nvPicPr>
          <p:cNvPr id="3" name="Image 2"/>
          <p:cNvPicPr>
            <a:picLocks noChangeAspect="1"/>
          </p:cNvPicPr>
          <p:nvPr/>
        </p:nvPicPr>
        <p:blipFill rotWithShape="1">
          <a:blip r:embed="rId10"/>
          <a:srcRect l="35072"/>
          <a:stretch/>
        </p:blipFill>
        <p:spPr>
          <a:xfrm>
            <a:off x="6588224" y="4077072"/>
            <a:ext cx="1407368" cy="9494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819400" y="3581400"/>
            <a:ext cx="2286000" cy="1600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987425"/>
            <a:r>
              <a:rPr lang="fr-FR" sz="1400" dirty="0" smtClean="0">
                <a:solidFill>
                  <a:srgbClr val="000000"/>
                </a:solidFill>
                <a:latin typeface="Arial"/>
                <a:cs typeface="Arial"/>
              </a:rPr>
              <a:t>BAC STL</a:t>
            </a:r>
          </a:p>
          <a:p>
            <a:pPr defTabSz="987425"/>
            <a:r>
              <a:rPr lang="fr-FR" sz="1400" dirty="0" smtClean="0">
                <a:solidFill>
                  <a:srgbClr val="000000"/>
                </a:solidFill>
                <a:latin typeface="Arial"/>
                <a:cs typeface="Arial"/>
              </a:rPr>
              <a:t>BTS TPIL* </a:t>
            </a:r>
          </a:p>
          <a:p>
            <a:pPr defTabSz="987425"/>
            <a:r>
              <a:rPr lang="fr-FR" sz="1400" dirty="0" smtClean="0">
                <a:solidFill>
                  <a:srgbClr val="000000"/>
                </a:solidFill>
                <a:latin typeface="Arial"/>
                <a:cs typeface="Arial"/>
              </a:rPr>
              <a:t>LICENCE PROFESSIONNELLE</a:t>
            </a:r>
          </a:p>
          <a:p>
            <a:pPr defTabSz="987425"/>
            <a:r>
              <a:rPr lang="fr-FR" sz="1400" dirty="0" smtClean="0">
                <a:solidFill>
                  <a:srgbClr val="000000"/>
                </a:solidFill>
                <a:latin typeface="Arial"/>
                <a:cs typeface="Arial"/>
              </a:rPr>
              <a:t> </a:t>
            </a:r>
            <a:endParaRPr lang="fr-FR" sz="1400" dirty="0">
              <a:solidFill>
                <a:srgbClr val="000000"/>
              </a:solidFill>
              <a:latin typeface="Arial"/>
              <a:cs typeface="Arial"/>
            </a:endParaRPr>
          </a:p>
        </p:txBody>
      </p:sp>
      <p:sp>
        <p:nvSpPr>
          <p:cNvPr id="21" name="Rectangle à coins arrondis 20"/>
          <p:cNvSpPr/>
          <p:nvPr/>
        </p:nvSpPr>
        <p:spPr>
          <a:xfrm>
            <a:off x="6012160" y="457200"/>
            <a:ext cx="288032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BAC STL-bio</a:t>
            </a:r>
          </a:p>
          <a:p>
            <a:pPr algn="ctr"/>
            <a:r>
              <a:rPr lang="fr-FR" dirty="0" smtClean="0"/>
              <a:t>BTS </a:t>
            </a:r>
            <a:r>
              <a:rPr lang="fr-FR" dirty="0" err="1" smtClean="0"/>
              <a:t>BioAc</a:t>
            </a:r>
            <a:r>
              <a:rPr lang="fr-FR" dirty="0" smtClean="0"/>
              <a:t>*</a:t>
            </a:r>
          </a:p>
          <a:p>
            <a:pPr algn="ctr"/>
            <a:r>
              <a:rPr lang="fr-FR" dirty="0" smtClean="0"/>
              <a:t>Licence professionnelle  qualité et sécurité en IAA</a:t>
            </a:r>
            <a:endParaRPr lang="fr-FR" dirty="0"/>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2895600" y="6858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r>
              <a:rPr lang="fr-FR" dirty="0" smtClean="0"/>
              <a:t>Vincent, technicien en microbiologie chez Crown Emballage</a:t>
            </a:r>
            <a:endParaRPr lang="fr-FR" dirty="0"/>
          </a:p>
        </p:txBody>
      </p:sp>
      <p:sp>
        <p:nvSpPr>
          <p:cNvPr id="23" name="Rectangle à coins arrondis 22"/>
          <p:cNvSpPr/>
          <p:nvPr/>
        </p:nvSpPr>
        <p:spPr>
          <a:xfrm>
            <a:off x="2895600" y="1988840"/>
            <a:ext cx="5943600" cy="1295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Rectangle à coins arrondis 23"/>
          <p:cNvSpPr/>
          <p:nvPr/>
        </p:nvSpPr>
        <p:spPr>
          <a:xfrm>
            <a:off x="2895600" y="5598368"/>
            <a:ext cx="5943600" cy="1143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600" dirty="0" smtClean="0">
                <a:solidFill>
                  <a:schemeClr val="tx1"/>
                </a:solidFill>
                <a:latin typeface="Arial"/>
                <a:cs typeface="Arial"/>
              </a:rPr>
              <a:t>« …Suite à la  licence , j’ai été embauchée en tant que rédactrice technique de Service Bulletins (manuel destiné à modifier/améliorer un système  mécanique ou électrique…sur toute partie de l’avion)….puis je me suis réorienté dans la programmation, la certification et l’analyse des boites noires... » .</a:t>
            </a:r>
            <a:r>
              <a:rPr lang="fr-FR" sz="1600" i="1" dirty="0" smtClean="0">
                <a:solidFill>
                  <a:schemeClr val="tx1"/>
                </a:solidFill>
                <a:latin typeface="Arial"/>
                <a:cs typeface="Arial"/>
              </a:rPr>
              <a:t>. </a:t>
            </a:r>
            <a:r>
              <a:rPr lang="fr-FR" sz="1600" i="1" dirty="0" err="1" smtClean="0">
                <a:solidFill>
                  <a:schemeClr val="tx1"/>
                </a:solidFill>
                <a:latin typeface="Arial"/>
                <a:cs typeface="Arial"/>
              </a:rPr>
              <a:t>Claire-Lise</a:t>
            </a:r>
            <a:r>
              <a:rPr lang="fr-FR" sz="1600" i="1" dirty="0" smtClean="0">
                <a:solidFill>
                  <a:schemeClr val="tx1"/>
                </a:solidFill>
                <a:latin typeface="Arial"/>
                <a:cs typeface="Arial"/>
              </a:rPr>
              <a:t>  </a:t>
            </a:r>
          </a:p>
          <a:p>
            <a:pPr algn="ctr"/>
            <a:endParaRPr lang="fr-FR" i="1" dirty="0"/>
          </a:p>
        </p:txBody>
      </p:sp>
      <p:sp>
        <p:nvSpPr>
          <p:cNvPr id="20" name="ZoneTexte 19"/>
          <p:cNvSpPr txBox="1"/>
          <p:nvPr/>
        </p:nvSpPr>
        <p:spPr>
          <a:xfrm>
            <a:off x="4495800" y="0"/>
            <a:ext cx="3124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rmAutofit fontScale="92500" lnSpcReduction="20000"/>
          </a:bodyPr>
          <a:lstStyle/>
          <a:p>
            <a:pPr algn="ctr"/>
            <a:r>
              <a:rPr lang="fr-FR" sz="2400" dirty="0" smtClean="0">
                <a:latin typeface="Arial"/>
                <a:cs typeface="Arial"/>
              </a:rPr>
              <a:t>INDUSTRIE</a:t>
            </a:r>
            <a:endParaRPr lang="fr-FR" sz="2400" dirty="0">
              <a:latin typeface="Arial"/>
              <a:cs typeface="Arial"/>
            </a:endParaRPr>
          </a:p>
        </p:txBody>
      </p:sp>
      <p:sp>
        <p:nvSpPr>
          <p:cNvPr id="18" name="Rectangle à coins arrondis 17"/>
          <p:cNvSpPr/>
          <p:nvPr/>
        </p:nvSpPr>
        <p:spPr>
          <a:xfrm>
            <a:off x="5486400" y="34290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defTabSz="987425"/>
            <a:r>
              <a:rPr lang="fr-FR" dirty="0" err="1" smtClean="0">
                <a:solidFill>
                  <a:srgbClr val="000000"/>
                </a:solidFill>
                <a:latin typeface="Arial"/>
                <a:cs typeface="Arial"/>
              </a:rPr>
              <a:t>Claire-Lise</a:t>
            </a:r>
            <a:r>
              <a:rPr lang="fr-FR" dirty="0" smtClean="0">
                <a:solidFill>
                  <a:srgbClr val="000000"/>
                </a:solidFill>
                <a:latin typeface="Arial"/>
                <a:cs typeface="Arial"/>
              </a:rPr>
              <a:t> , </a:t>
            </a:r>
            <a:r>
              <a:rPr lang="fr-FR" cap="all" dirty="0" smtClean="0">
                <a:solidFill>
                  <a:srgbClr val="000000"/>
                </a:solidFill>
                <a:latin typeface="Arial"/>
                <a:cs typeface="Arial"/>
              </a:rPr>
              <a:t>Technicienne qualité  </a:t>
            </a:r>
            <a:r>
              <a:rPr lang="ja-JP" altLang="fr-FR" cap="all" dirty="0" smtClean="0">
                <a:solidFill>
                  <a:srgbClr val="000000"/>
                </a:solidFill>
                <a:latin typeface="Arial"/>
                <a:cs typeface="Arial"/>
              </a:rPr>
              <a:t>“</a:t>
            </a:r>
            <a:r>
              <a:rPr lang="fr-FR" cap="all" dirty="0" smtClean="0">
                <a:solidFill>
                  <a:srgbClr val="000000"/>
                </a:solidFill>
                <a:latin typeface="Arial"/>
                <a:cs typeface="Arial"/>
              </a:rPr>
              <a:t>Gestion du vol</a:t>
            </a:r>
            <a:r>
              <a:rPr lang="ja-JP" altLang="fr-FR" cap="all" dirty="0" smtClean="0">
                <a:solidFill>
                  <a:srgbClr val="000000"/>
                </a:solidFill>
                <a:latin typeface="Arial"/>
                <a:cs typeface="Arial"/>
              </a:rPr>
              <a:t>“</a:t>
            </a:r>
            <a:endParaRPr lang="fr-FR" cap="all" dirty="0" smtClean="0">
              <a:solidFill>
                <a:srgbClr val="000000"/>
              </a:solidFill>
              <a:latin typeface="Arial"/>
              <a:cs typeface="Arial"/>
            </a:endParaRPr>
          </a:p>
        </p:txBody>
      </p:sp>
      <p:pic>
        <p:nvPicPr>
          <p:cNvPr id="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038600"/>
            <a:ext cx="14698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Bouton d'action : Personnalisé 25">
            <a:hlinkClick r:id="" action="ppaction://hlinkshowjump?jump=lastslide" highlightClick="1"/>
          </p:cNvPr>
          <p:cNvSpPr/>
          <p:nvPr/>
        </p:nvSpPr>
        <p:spPr>
          <a:xfrm>
            <a:off x="0" y="5029200"/>
            <a:ext cx="2438400" cy="5334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
        <p:nvSpPr>
          <p:cNvPr id="3" name="ZoneTexte 2"/>
          <p:cNvSpPr txBox="1"/>
          <p:nvPr/>
        </p:nvSpPr>
        <p:spPr>
          <a:xfrm>
            <a:off x="2987824" y="2041769"/>
            <a:ext cx="5832649" cy="1138773"/>
          </a:xfrm>
          <a:prstGeom prst="rect">
            <a:avLst/>
          </a:prstGeom>
          <a:noFill/>
        </p:spPr>
        <p:txBody>
          <a:bodyPr wrap="square" rtlCol="0">
            <a:spAutoFit/>
          </a:bodyPr>
          <a:lstStyle/>
          <a:p>
            <a:r>
              <a:rPr lang="fr-FR" dirty="0" smtClean="0"/>
              <a:t>« …</a:t>
            </a:r>
            <a:r>
              <a:rPr lang="fr-FR" sz="1600" dirty="0" smtClean="0"/>
              <a:t>Je travaille dans le groupe </a:t>
            </a:r>
            <a:r>
              <a:rPr lang="fr-FR" sz="1600" dirty="0"/>
              <a:t>américain </a:t>
            </a:r>
            <a:r>
              <a:rPr lang="fr-FR" sz="1600" dirty="0" smtClean="0"/>
              <a:t>Crown, qui </a:t>
            </a:r>
            <a:r>
              <a:rPr lang="fr-FR" sz="1600" dirty="0"/>
              <a:t>est le leader mondial de l'emballage métallique. </a:t>
            </a:r>
            <a:r>
              <a:rPr lang="fr-FR" sz="1600" dirty="0" smtClean="0"/>
              <a:t>Mon rôle est d’effectuer les contrôles microbiologiques pour garantir la sécurité  sanitaire des produits conditionnés</a:t>
            </a:r>
            <a:r>
              <a:rPr lang="fr-FR" dirty="0" smtClean="0"/>
              <a:t> »… </a:t>
            </a:r>
            <a:r>
              <a:rPr lang="fr-FR" i="1" dirty="0" smtClean="0"/>
              <a:t>Vincent</a:t>
            </a:r>
            <a:endParaRPr lang="fr-FR" i="1" dirty="0"/>
          </a:p>
        </p:txBody>
      </p:sp>
      <p:pic>
        <p:nvPicPr>
          <p:cNvPr id="7" name="Image 6"/>
          <p:cNvPicPr>
            <a:picLocks noChangeAspect="1"/>
          </p:cNvPicPr>
          <p:nvPr/>
        </p:nvPicPr>
        <p:blipFill>
          <a:blip r:embed="rId8"/>
          <a:stretch>
            <a:fillRect/>
          </a:stretch>
        </p:blipFill>
        <p:spPr>
          <a:xfrm>
            <a:off x="4860032" y="1268760"/>
            <a:ext cx="1089350" cy="720079"/>
          </a:xfrm>
          <a:prstGeom prst="rect">
            <a:avLst/>
          </a:prstGeom>
        </p:spPr>
      </p:pic>
      <p:pic>
        <p:nvPicPr>
          <p:cNvPr id="10" name="Image 9"/>
          <p:cNvPicPr>
            <a:picLocks noChangeAspect="1"/>
          </p:cNvPicPr>
          <p:nvPr/>
        </p:nvPicPr>
        <p:blipFill rotWithShape="1">
          <a:blip r:embed="rId9"/>
          <a:srcRect b="28425"/>
          <a:stretch/>
        </p:blipFill>
        <p:spPr>
          <a:xfrm>
            <a:off x="3419872" y="1268760"/>
            <a:ext cx="1361824" cy="7180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819400" y="3581400"/>
            <a:ext cx="2286000" cy="1600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latin typeface="Arial"/>
                <a:cs typeface="Arial"/>
              </a:rPr>
              <a:t>BAC STL</a:t>
            </a:r>
          </a:p>
          <a:p>
            <a:r>
              <a:rPr lang="fr-FR" dirty="0" smtClean="0">
                <a:solidFill>
                  <a:srgbClr val="000000"/>
                </a:solidFill>
                <a:latin typeface="Arial"/>
                <a:cs typeface="Arial"/>
              </a:rPr>
              <a:t>CPGE TPC </a:t>
            </a:r>
          </a:p>
          <a:p>
            <a:r>
              <a:rPr lang="fr-FR" dirty="0" smtClean="0">
                <a:solidFill>
                  <a:srgbClr val="000000"/>
                </a:solidFill>
              </a:rPr>
              <a:t>ENSCM * option Chimie Nucléaire et Environnement</a:t>
            </a:r>
            <a:r>
              <a:rPr lang="fr-FR" dirty="0" smtClean="0">
                <a:solidFill>
                  <a:srgbClr val="000000"/>
                </a:solidFill>
                <a:latin typeface="Arial"/>
                <a:cs typeface="Arial"/>
              </a:rPr>
              <a:t> </a:t>
            </a:r>
          </a:p>
          <a:p>
            <a:pPr algn="ctr"/>
            <a:r>
              <a:rPr lang="fr-FR" dirty="0" smtClean="0"/>
              <a:t> </a:t>
            </a:r>
            <a:endParaRPr lang="fr-FR" dirty="0"/>
          </a:p>
        </p:txBody>
      </p:sp>
      <p:sp>
        <p:nvSpPr>
          <p:cNvPr id="21" name="Rectangle à coins arrondis 20"/>
          <p:cNvSpPr/>
          <p:nvPr/>
        </p:nvSpPr>
        <p:spPr>
          <a:xfrm>
            <a:off x="6012160" y="457200"/>
            <a:ext cx="3131840" cy="13876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BAC STL-Bio</a:t>
            </a:r>
          </a:p>
          <a:p>
            <a:pPr algn="ctr"/>
            <a:r>
              <a:rPr lang="fr-FR" dirty="0" smtClean="0"/>
              <a:t>BTS ABM*</a:t>
            </a:r>
          </a:p>
          <a:p>
            <a:pPr algn="ctr"/>
            <a:r>
              <a:rPr lang="fr-FR" dirty="0" smtClean="0"/>
              <a:t>Licence de biologie</a:t>
            </a:r>
          </a:p>
          <a:p>
            <a:pPr algn="ctr"/>
            <a:r>
              <a:rPr lang="fr-FR" dirty="0" smtClean="0"/>
              <a:t>Thèse science de la vie et de la santé</a:t>
            </a:r>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2895600" y="6858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r>
              <a:rPr lang="fr-FR" dirty="0" smtClean="0"/>
              <a:t>Elodie, Chercheur, chef de projet chez SILAB</a:t>
            </a:r>
            <a:endParaRPr lang="fr-FR" dirty="0"/>
          </a:p>
        </p:txBody>
      </p:sp>
      <p:sp>
        <p:nvSpPr>
          <p:cNvPr id="23" name="Rectangle à coins arrondis 22"/>
          <p:cNvSpPr/>
          <p:nvPr/>
        </p:nvSpPr>
        <p:spPr>
          <a:xfrm>
            <a:off x="2895600" y="2060848"/>
            <a:ext cx="5943600" cy="145618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ZoneTexte 17"/>
          <p:cNvSpPr txBox="1"/>
          <p:nvPr/>
        </p:nvSpPr>
        <p:spPr>
          <a:xfrm>
            <a:off x="4495800" y="0"/>
            <a:ext cx="3124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fr-FR" sz="2400" dirty="0" smtClean="0">
                <a:latin typeface="Arial"/>
                <a:cs typeface="Arial"/>
              </a:rPr>
              <a:t>RECHERCHE</a:t>
            </a:r>
            <a:endParaRPr lang="fr-FR" sz="2400" dirty="0">
              <a:latin typeface="Arial"/>
              <a:cs typeface="Arial"/>
            </a:endParaRPr>
          </a:p>
        </p:txBody>
      </p:sp>
      <p:sp>
        <p:nvSpPr>
          <p:cNvPr id="25" name="Bouton d'action : Personnalisé 24">
            <a:hlinkClick r:id="" action="ppaction://hlinkshowjump?jump=lastslide" highlightClick="1"/>
          </p:cNvPr>
          <p:cNvSpPr/>
          <p:nvPr/>
        </p:nvSpPr>
        <p:spPr>
          <a:xfrm>
            <a:off x="0" y="5029200"/>
            <a:ext cx="2438400" cy="533400"/>
          </a:xfrm>
          <a:prstGeom prst="actionButtonBlank">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sp>
        <p:nvSpPr>
          <p:cNvPr id="2" name="ZoneTexte 1"/>
          <p:cNvSpPr txBox="1"/>
          <p:nvPr/>
        </p:nvSpPr>
        <p:spPr>
          <a:xfrm>
            <a:off x="2915816" y="2060848"/>
            <a:ext cx="5760640" cy="1354217"/>
          </a:xfrm>
          <a:prstGeom prst="rect">
            <a:avLst/>
          </a:prstGeom>
          <a:noFill/>
        </p:spPr>
        <p:txBody>
          <a:bodyPr wrap="square" rtlCol="0">
            <a:spAutoFit/>
          </a:bodyPr>
          <a:lstStyle/>
          <a:p>
            <a:r>
              <a:rPr lang="fr-FR" dirty="0" smtClean="0">
                <a:solidFill>
                  <a:srgbClr val="000000"/>
                </a:solidFill>
                <a:latin typeface="Lucida Grande"/>
                <a:ea typeface="Lucida Grande"/>
                <a:cs typeface="Lucida Grande"/>
              </a:rPr>
              <a:t>« </a:t>
            </a:r>
            <a:r>
              <a:rPr lang="fr-FR" sz="1600" dirty="0" smtClean="0">
                <a:solidFill>
                  <a:srgbClr val="000000"/>
                </a:solidFill>
                <a:latin typeface="Arial"/>
                <a:ea typeface="Lucida Grande"/>
                <a:cs typeface="Arial"/>
              </a:rPr>
              <a:t>… Le </a:t>
            </a:r>
            <a:r>
              <a:rPr lang="fr-FR" sz="1600" dirty="0">
                <a:solidFill>
                  <a:srgbClr val="000000"/>
                </a:solidFill>
                <a:latin typeface="Arial"/>
                <a:ea typeface="Lucida Grande"/>
                <a:cs typeface="Arial"/>
              </a:rPr>
              <a:t>bac </a:t>
            </a:r>
            <a:r>
              <a:rPr lang="fr-FR" sz="1600" dirty="0" smtClean="0">
                <a:solidFill>
                  <a:srgbClr val="000000"/>
                </a:solidFill>
                <a:latin typeface="Arial"/>
                <a:ea typeface="Lucida Grande"/>
                <a:cs typeface="Arial"/>
              </a:rPr>
              <a:t>STL-bio </a:t>
            </a:r>
            <a:r>
              <a:rPr lang="fr-FR" sz="1600" dirty="0">
                <a:solidFill>
                  <a:srgbClr val="000000"/>
                </a:solidFill>
                <a:latin typeface="Arial"/>
                <a:ea typeface="Lucida Grande"/>
                <a:cs typeface="Arial"/>
              </a:rPr>
              <a:t>est un excellent tremplin et permet la familiarisation à la biologie d'un point de </a:t>
            </a:r>
            <a:r>
              <a:rPr lang="fr-FR" sz="1600" dirty="0" smtClean="0">
                <a:solidFill>
                  <a:srgbClr val="000000"/>
                </a:solidFill>
                <a:latin typeface="Arial"/>
                <a:ea typeface="Lucida Grande"/>
                <a:cs typeface="Arial"/>
              </a:rPr>
              <a:t>vue </a:t>
            </a:r>
            <a:r>
              <a:rPr lang="fr-FR" sz="1600" dirty="0">
                <a:solidFill>
                  <a:srgbClr val="000000"/>
                </a:solidFill>
                <a:latin typeface="Arial"/>
                <a:ea typeface="Lucida Grande"/>
                <a:cs typeface="Arial"/>
              </a:rPr>
              <a:t>aussi bien technique que théorique. </a:t>
            </a:r>
            <a:r>
              <a:rPr lang="fr-FR" sz="1600" dirty="0" smtClean="0">
                <a:solidFill>
                  <a:srgbClr val="000000"/>
                </a:solidFill>
                <a:latin typeface="Arial"/>
                <a:ea typeface="Lucida Grande"/>
                <a:cs typeface="Arial"/>
              </a:rPr>
              <a:t>Aujourd’hui, je suis chercheur chez SILAB où je d</a:t>
            </a:r>
            <a:r>
              <a:rPr lang="fr-FR" sz="1600" dirty="0" smtClean="0">
                <a:latin typeface="Arial"/>
                <a:cs typeface="Arial"/>
              </a:rPr>
              <a:t>éveloppe </a:t>
            </a:r>
            <a:r>
              <a:rPr lang="fr-FR" sz="1600" dirty="0">
                <a:latin typeface="Arial"/>
                <a:cs typeface="Arial"/>
              </a:rPr>
              <a:t>un modèle cellulaire permettant l'analyse des </a:t>
            </a:r>
            <a:r>
              <a:rPr lang="fr-FR" sz="1600" dirty="0" smtClean="0">
                <a:latin typeface="Arial"/>
                <a:cs typeface="Arial"/>
              </a:rPr>
              <a:t>mécanismes </a:t>
            </a:r>
            <a:r>
              <a:rPr lang="fr-FR" sz="1600" dirty="0">
                <a:latin typeface="Arial"/>
                <a:cs typeface="Arial"/>
              </a:rPr>
              <a:t>de recyclage </a:t>
            </a:r>
            <a:r>
              <a:rPr lang="fr-FR" sz="1600" dirty="0" smtClean="0">
                <a:latin typeface="Arial"/>
                <a:cs typeface="Arial"/>
              </a:rPr>
              <a:t>cellulaire »… </a:t>
            </a:r>
            <a:r>
              <a:rPr lang="fr-FR" sz="1600" i="1" dirty="0" smtClean="0">
                <a:latin typeface="Arial"/>
                <a:cs typeface="Arial"/>
              </a:rPr>
              <a:t>Elodie</a:t>
            </a:r>
            <a:endParaRPr lang="fr-FR" sz="1600" i="1" dirty="0">
              <a:latin typeface="Arial"/>
              <a:cs typeface="Arial"/>
            </a:endParaRPr>
          </a:p>
        </p:txBody>
      </p:sp>
      <p:pic>
        <p:nvPicPr>
          <p:cNvPr id="10" name="Image 9"/>
          <p:cNvPicPr>
            <a:picLocks noChangeAspect="1"/>
          </p:cNvPicPr>
          <p:nvPr/>
        </p:nvPicPr>
        <p:blipFill>
          <a:blip r:embed="rId7"/>
          <a:stretch>
            <a:fillRect/>
          </a:stretch>
        </p:blipFill>
        <p:spPr>
          <a:xfrm>
            <a:off x="2987824" y="1340768"/>
            <a:ext cx="1080120" cy="675075"/>
          </a:xfrm>
          <a:prstGeom prst="rect">
            <a:avLst/>
          </a:prstGeom>
        </p:spPr>
      </p:pic>
      <p:pic>
        <p:nvPicPr>
          <p:cNvPr id="26" name="Image 25"/>
          <p:cNvPicPr>
            <a:picLocks noChangeAspect="1"/>
          </p:cNvPicPr>
          <p:nvPr/>
        </p:nvPicPr>
        <p:blipFill rotWithShape="1">
          <a:blip r:embed="rId8"/>
          <a:srcRect t="3053" b="11461"/>
          <a:stretch/>
        </p:blipFill>
        <p:spPr>
          <a:xfrm>
            <a:off x="4470105" y="1340769"/>
            <a:ext cx="1110007" cy="671694"/>
          </a:xfrm>
          <a:prstGeom prst="rect">
            <a:avLst/>
          </a:prstGeom>
        </p:spPr>
      </p:pic>
      <p:sp>
        <p:nvSpPr>
          <p:cNvPr id="27" name="Rectangle à coins arrondis 26"/>
          <p:cNvSpPr/>
          <p:nvPr/>
        </p:nvSpPr>
        <p:spPr>
          <a:xfrm>
            <a:off x="5334000" y="36576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r>
              <a:rPr lang="fr-FR" dirty="0" smtClean="0">
                <a:solidFill>
                  <a:srgbClr val="000000"/>
                </a:solidFill>
              </a:rPr>
              <a:t>Ingénieur de recherche sureté nucléaire.</a:t>
            </a:r>
            <a:endParaRPr lang="fr-FR" dirty="0">
              <a:solidFill>
                <a:srgbClr val="000000"/>
              </a:solidFill>
            </a:endParaRPr>
          </a:p>
        </p:txBody>
      </p:sp>
      <p:sp>
        <p:nvSpPr>
          <p:cNvPr id="28" name="Rectangle 27"/>
          <p:cNvSpPr/>
          <p:nvPr/>
        </p:nvSpPr>
        <p:spPr>
          <a:xfrm>
            <a:off x="2895600" y="5257800"/>
            <a:ext cx="5943600" cy="1446550"/>
          </a:xfrm>
          <a:prstGeom prst="rect">
            <a:avLst/>
          </a:prstGeom>
        </p:spPr>
        <p:txBody>
          <a:bodyPr wrap="square">
            <a:spAutoFit/>
          </a:bodyPr>
          <a:lstStyle/>
          <a:p>
            <a:pPr algn="just"/>
            <a:r>
              <a:rPr lang="fr-FR" dirty="0" smtClean="0">
                <a:solidFill>
                  <a:srgbClr val="000000"/>
                </a:solidFill>
                <a:latin typeface="Arial"/>
                <a:cs typeface="Arial"/>
              </a:rPr>
              <a:t>« </a:t>
            </a:r>
            <a:r>
              <a:rPr lang="fr-FR" sz="1400" dirty="0" smtClean="0">
                <a:solidFill>
                  <a:srgbClr val="000000"/>
                </a:solidFill>
                <a:latin typeface="Arial"/>
                <a:cs typeface="Arial"/>
              </a:rPr>
              <a:t>j ’ai réalisé mon projet de fin d'études au CEA de Marcoule en tant qu'ingénieur sûreté nucléaire. ..Puis j’ai été engagé au CEA en tant que chargé d'affaires sur les projets de démantèlement.  L’assainissement d’une installation nucléaire est l’ensemble des opérations visant à supprimer la majorité des risques liés à la radioactivité subsistant après son arrêt définitif….. » </a:t>
            </a:r>
            <a:r>
              <a:rPr lang="fr-FR" sz="1400" i="1" dirty="0" smtClean="0">
                <a:solidFill>
                  <a:srgbClr val="000000"/>
                </a:solidFill>
                <a:latin typeface="Arial"/>
                <a:cs typeface="Arial"/>
              </a:rPr>
              <a:t>Aurélien</a:t>
            </a:r>
            <a:r>
              <a:rPr lang="fr-FR" sz="1400" dirty="0" smtClean="0">
                <a:solidFill>
                  <a:srgbClr val="000000"/>
                </a:solidFill>
                <a:latin typeface="Arial"/>
                <a:cs typeface="Arial"/>
              </a:rPr>
              <a:t> </a:t>
            </a:r>
          </a:p>
        </p:txBody>
      </p:sp>
      <p:pic>
        <p:nvPicPr>
          <p:cNvPr id="29" name="Image 28" descr="logo_cea.png"/>
          <p:cNvPicPr>
            <a:picLocks noChangeAspect="1"/>
          </p:cNvPicPr>
          <p:nvPr/>
        </p:nvPicPr>
        <p:blipFill>
          <a:blip r:embed="rId9"/>
          <a:stretch>
            <a:fillRect/>
          </a:stretch>
        </p:blipFill>
        <p:spPr>
          <a:xfrm>
            <a:off x="5410200" y="4419600"/>
            <a:ext cx="914400" cy="742950"/>
          </a:xfrm>
          <a:prstGeom prst="rect">
            <a:avLst/>
          </a:prstGeom>
        </p:spPr>
      </p:pic>
      <p:pic>
        <p:nvPicPr>
          <p:cNvPr id="30" name="Image 29" descr="bandeau_-_mai_2012_nouveau_logo.jpg"/>
          <p:cNvPicPr>
            <a:picLocks noChangeAspect="1"/>
          </p:cNvPicPr>
          <p:nvPr/>
        </p:nvPicPr>
        <p:blipFill>
          <a:blip r:embed="rId10"/>
          <a:stretch>
            <a:fillRect/>
          </a:stretch>
        </p:blipFill>
        <p:spPr>
          <a:xfrm>
            <a:off x="6324600" y="4419600"/>
            <a:ext cx="1981200" cy="76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819400" y="3581400"/>
            <a:ext cx="2286000" cy="1071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BAC STL-Bio</a:t>
            </a:r>
          </a:p>
          <a:p>
            <a:pPr algn="ctr"/>
            <a:r>
              <a:rPr lang="fr-FR" dirty="0" smtClean="0"/>
              <a:t>BTS Biotechnologies</a:t>
            </a:r>
            <a:endParaRPr lang="fr-FR" dirty="0"/>
          </a:p>
        </p:txBody>
      </p:sp>
      <p:sp>
        <p:nvSpPr>
          <p:cNvPr id="21" name="Rectangle à coins arrondis 20"/>
          <p:cNvSpPr/>
          <p:nvPr/>
        </p:nvSpPr>
        <p:spPr>
          <a:xfrm>
            <a:off x="6477000" y="457200"/>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BAC STL</a:t>
            </a:r>
          </a:p>
          <a:p>
            <a:r>
              <a:rPr lang="fr-FR" dirty="0" smtClean="0"/>
              <a:t>DUT génie chimique</a:t>
            </a:r>
          </a:p>
          <a:p>
            <a:endParaRPr lang="fr-FR" dirty="0" smtClean="0"/>
          </a:p>
        </p:txBody>
      </p:sp>
      <p:sp>
        <p:nvSpPr>
          <p:cNvPr id="4" name="Titre 3"/>
          <p:cNvSpPr>
            <a:spLocks noGrp="1"/>
          </p:cNvSpPr>
          <p:nvPr>
            <p:ph type="title"/>
          </p:nvPr>
        </p:nvSpPr>
        <p:spPr>
          <a:xfrm>
            <a:off x="0" y="0"/>
            <a:ext cx="2438400" cy="12954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r-FR" sz="3200" dirty="0" smtClean="0">
                <a:latin typeface="Arial"/>
                <a:cs typeface="Arial"/>
              </a:rPr>
              <a:t>APRES </a:t>
            </a:r>
            <a:r>
              <a:rPr lang="fr-FR" sz="3200" dirty="0" smtClean="0">
                <a:effectLst>
                  <a:glow rad="101600">
                    <a:schemeClr val="accent1">
                      <a:alpha val="75000"/>
                    </a:schemeClr>
                  </a:glow>
                </a:effectLst>
                <a:latin typeface="Arial"/>
                <a:cs typeface="Arial"/>
              </a:rPr>
              <a:t>UN</a:t>
            </a:r>
            <a:r>
              <a:rPr lang="fr-FR" sz="3200" dirty="0" smtClean="0">
                <a:latin typeface="Arial"/>
                <a:cs typeface="Arial"/>
              </a:rPr>
              <a:t> BAC STL</a:t>
            </a:r>
            <a:endParaRPr lang="fr-FR" sz="3200" dirty="0">
              <a:latin typeface="Arial"/>
              <a:cs typeface="Arial"/>
            </a:endParaRPr>
          </a:p>
        </p:txBody>
      </p:sp>
      <p:sp>
        <p:nvSpPr>
          <p:cNvPr id="6" name="Espace réservé du texte 5"/>
          <p:cNvSpPr>
            <a:spLocks noGrp="1"/>
          </p:cNvSpPr>
          <p:nvPr>
            <p:ph type="body" sz="half" idx="2"/>
          </p:nvPr>
        </p:nvSpPr>
        <p:spPr>
          <a:xfrm>
            <a:off x="0" y="1435100"/>
            <a:ext cx="2438400" cy="5422900"/>
          </a:xfrm>
        </p:spPr>
        <p:txBody>
          <a:bodyPr/>
          <a:lstStyle/>
          <a:p>
            <a:endParaRPr lang="fr-FR" dirty="0"/>
          </a:p>
        </p:txBody>
      </p:sp>
      <p:sp>
        <p:nvSpPr>
          <p:cNvPr id="8" name="Bouton d'action : Suivant 7">
            <a:hlinkClick r:id="" action="ppaction://hlinkshowjump?jump=nextslide" highlightClick="1"/>
          </p:cNvPr>
          <p:cNvSpPr/>
          <p:nvPr/>
        </p:nvSpPr>
        <p:spPr>
          <a:xfrm>
            <a:off x="1371600" y="5715000"/>
            <a:ext cx="685800" cy="609600"/>
          </a:xfrm>
          <a:prstGeom prst="actionButtonForwardNext">
            <a:avLst/>
          </a:prstGeom>
          <a:solidFill>
            <a:srgbClr val="2A7D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381000" y="5715000"/>
            <a:ext cx="685800" cy="609600"/>
          </a:xfrm>
          <a:prstGeom prst="actionButtonBackPrevious">
            <a:avLst/>
          </a:prstGeom>
          <a:solidFill>
            <a:srgbClr val="9C48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Bouton d'action : Personnalisé 12">
            <a:hlinkClick r:id="rId2" action="ppaction://hlinksldjump" highlightClick="1"/>
          </p:cNvPr>
          <p:cNvSpPr/>
          <p:nvPr/>
        </p:nvSpPr>
        <p:spPr>
          <a:xfrm>
            <a:off x="0" y="1295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a:cs typeface="Arial"/>
              </a:rPr>
              <a:t>ENVIRONNEMENT</a:t>
            </a:r>
            <a:endParaRPr lang="fr-FR" b="1" dirty="0">
              <a:solidFill>
                <a:schemeClr val="tx1"/>
              </a:solidFill>
              <a:latin typeface="Arial"/>
              <a:cs typeface="Arial"/>
            </a:endParaRPr>
          </a:p>
        </p:txBody>
      </p:sp>
      <p:sp>
        <p:nvSpPr>
          <p:cNvPr id="14" name="Bouton d'action : Personnalisé 13">
            <a:hlinkClick r:id="rId3" action="ppaction://hlinksldjump" highlightClick="1"/>
          </p:cNvPr>
          <p:cNvSpPr/>
          <p:nvPr/>
        </p:nvSpPr>
        <p:spPr>
          <a:xfrm>
            <a:off x="0" y="2057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Arial"/>
                <a:cs typeface="Arial"/>
              </a:rPr>
              <a:t>SANTE</a:t>
            </a:r>
            <a:endParaRPr lang="fr-FR" b="1" dirty="0">
              <a:effectLst/>
              <a:latin typeface="Arial"/>
              <a:cs typeface="Arial"/>
            </a:endParaRPr>
          </a:p>
        </p:txBody>
      </p:sp>
      <p:sp>
        <p:nvSpPr>
          <p:cNvPr id="15" name="Bouton d'action : Personnalisé 14">
            <a:hlinkClick r:id="rId4" action="ppaction://hlinksldjump" highlightClick="1"/>
          </p:cNvPr>
          <p:cNvSpPr/>
          <p:nvPr/>
        </p:nvSpPr>
        <p:spPr>
          <a:xfrm>
            <a:off x="0" y="2819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Arial"/>
                <a:cs typeface="Arial"/>
              </a:rPr>
              <a:t>INDUSTRIE</a:t>
            </a:r>
            <a:endParaRPr lang="fr-FR" b="1" dirty="0">
              <a:latin typeface="Arial"/>
              <a:cs typeface="Arial"/>
            </a:endParaRPr>
          </a:p>
        </p:txBody>
      </p:sp>
      <p:sp>
        <p:nvSpPr>
          <p:cNvPr id="16" name="Bouton d'action : Personnalisé 15">
            <a:hlinkClick r:id="rId5" action="ppaction://hlinksldjump" highlightClick="1"/>
          </p:cNvPr>
          <p:cNvSpPr/>
          <p:nvPr/>
        </p:nvSpPr>
        <p:spPr>
          <a:xfrm>
            <a:off x="0" y="3581400"/>
            <a:ext cx="2438400" cy="762000"/>
          </a:xfrm>
          <a:prstGeom prst="actionButtonBlank">
            <a:avLst/>
          </a:prstGeom>
          <a:effectLst>
            <a:glow rad="635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Arial"/>
                <a:cs typeface="Arial"/>
              </a:rPr>
              <a:t>RECHERCHE</a:t>
            </a:r>
            <a:endParaRPr lang="fr-FR" b="1" dirty="0">
              <a:latin typeface="Arial"/>
              <a:cs typeface="Arial"/>
            </a:endParaRPr>
          </a:p>
        </p:txBody>
      </p:sp>
      <p:sp>
        <p:nvSpPr>
          <p:cNvPr id="17" name="Bouton d'action : Personnalisé 16">
            <a:hlinkClick r:id="rId6" action="ppaction://hlinksldjump" highlightClick="1"/>
          </p:cNvPr>
          <p:cNvSpPr/>
          <p:nvPr/>
        </p:nvSpPr>
        <p:spPr>
          <a:xfrm>
            <a:off x="0" y="4343400"/>
            <a:ext cx="2438400" cy="685800"/>
          </a:xfrm>
          <a:prstGeom prst="actionButtonBlank">
            <a:avLst/>
          </a:prstGeom>
          <a:effectLst>
            <a:glow rad="101600">
              <a:schemeClr val="accent1">
                <a:alpha val="75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rgbClr val="000000"/>
                </a:solidFill>
                <a:latin typeface="Arial"/>
                <a:cs typeface="Arial"/>
              </a:rPr>
              <a:t>LES ETUDES</a:t>
            </a:r>
            <a:endParaRPr lang="fr-FR" b="1" dirty="0">
              <a:solidFill>
                <a:srgbClr val="000000"/>
              </a:solidFill>
              <a:latin typeface="Arial"/>
              <a:cs typeface="Arial"/>
            </a:endParaRPr>
          </a:p>
        </p:txBody>
      </p:sp>
      <p:sp>
        <p:nvSpPr>
          <p:cNvPr id="19" name="Rectangle à coins arrondis 18"/>
          <p:cNvSpPr/>
          <p:nvPr/>
        </p:nvSpPr>
        <p:spPr>
          <a:xfrm>
            <a:off x="2590800" y="533400"/>
            <a:ext cx="3657600" cy="3810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r>
              <a:rPr lang="fr-FR" dirty="0" smtClean="0">
                <a:solidFill>
                  <a:srgbClr val="000000"/>
                </a:solidFill>
              </a:rPr>
              <a:t>Technicien chimiste dans centre de recherche</a:t>
            </a:r>
            <a:endParaRPr lang="fr-FR" dirty="0">
              <a:solidFill>
                <a:srgbClr val="000000"/>
              </a:solidFill>
            </a:endParaRPr>
          </a:p>
        </p:txBody>
      </p:sp>
      <p:sp>
        <p:nvSpPr>
          <p:cNvPr id="23" name="Rectangle à coins arrondis 22"/>
          <p:cNvSpPr/>
          <p:nvPr/>
        </p:nvSpPr>
        <p:spPr>
          <a:xfrm>
            <a:off x="2971800" y="1981200"/>
            <a:ext cx="5943600" cy="12954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500" dirty="0" smtClean="0">
                <a:solidFill>
                  <a:srgbClr val="000000"/>
                </a:solidFill>
              </a:rPr>
              <a:t>« ..Je</a:t>
            </a:r>
            <a:r>
              <a:rPr lang="fr-FR" sz="1500" dirty="0" smtClean="0"/>
              <a:t> </a:t>
            </a:r>
            <a:r>
              <a:rPr lang="fr-FR" sz="1500" dirty="0" smtClean="0">
                <a:solidFill>
                  <a:srgbClr val="000000"/>
                </a:solidFill>
                <a:latin typeface="Arial"/>
                <a:cs typeface="Arial"/>
              </a:rPr>
              <a:t>suis technicien "chimiste" dans le centre de recherche du groupe ERAMET ( groupe minier spécialisé dans l'extraction de Nickel et de Magnésium , et dans l'élaboration d'alliage ). Mon rôle est de faire des essai labo (sur quelque kg) puis d'aller jusqu'au essai en taille plus industriel (four de plusieurs tonnes de contenance). Dans mon travail, nous trouvons des nouveaux procédés ou nous améliorer ceux existants… » </a:t>
            </a:r>
            <a:r>
              <a:rPr lang="fr-FR" sz="1500" i="1" dirty="0" smtClean="0">
                <a:solidFill>
                  <a:srgbClr val="000000"/>
                </a:solidFill>
                <a:latin typeface="Arial"/>
                <a:cs typeface="Arial"/>
              </a:rPr>
              <a:t>Yohann</a:t>
            </a:r>
            <a:r>
              <a:rPr lang="fr-FR" sz="1500" dirty="0" smtClean="0">
                <a:solidFill>
                  <a:srgbClr val="000000"/>
                </a:solidFill>
                <a:latin typeface="Arial"/>
                <a:cs typeface="Arial"/>
              </a:rPr>
              <a:t>  </a:t>
            </a:r>
            <a:endParaRPr lang="fr-FR" sz="1500" dirty="0">
              <a:solidFill>
                <a:srgbClr val="000000"/>
              </a:solidFill>
              <a:latin typeface="Arial"/>
              <a:cs typeface="Arial"/>
            </a:endParaRPr>
          </a:p>
        </p:txBody>
      </p:sp>
      <p:sp>
        <p:nvSpPr>
          <p:cNvPr id="24" name="Rectangle à coins arrondis 23"/>
          <p:cNvSpPr/>
          <p:nvPr/>
        </p:nvSpPr>
        <p:spPr>
          <a:xfrm>
            <a:off x="2895600" y="5410200"/>
            <a:ext cx="5943600" cy="1143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latin typeface="Lucida Grande"/>
                <a:ea typeface="Lucida Grande"/>
                <a:cs typeface="Lucida Grande"/>
              </a:rPr>
              <a:t>« … </a:t>
            </a:r>
            <a:r>
              <a:rPr lang="fr-FR" sz="1500" dirty="0">
                <a:solidFill>
                  <a:srgbClr val="000000"/>
                </a:solidFill>
                <a:latin typeface="Arial"/>
                <a:cs typeface="Arial"/>
              </a:rPr>
              <a:t>La série STL-Bio nous prépare vraiment au travail de laboratoire. Les techniques enseignées sont vraiment très intéressantes et très formatrices pour la suite</a:t>
            </a:r>
            <a:r>
              <a:rPr lang="fr-FR" sz="1500" dirty="0" smtClean="0">
                <a:solidFill>
                  <a:srgbClr val="000000"/>
                </a:solidFill>
                <a:latin typeface="Arial"/>
                <a:cs typeface="Arial"/>
              </a:rPr>
              <a:t>. </a:t>
            </a:r>
            <a:r>
              <a:rPr lang="fr-FR" sz="1500" dirty="0">
                <a:solidFill>
                  <a:srgbClr val="000000"/>
                </a:solidFill>
                <a:latin typeface="Arial"/>
                <a:cs typeface="Arial"/>
              </a:rPr>
              <a:t> </a:t>
            </a:r>
            <a:r>
              <a:rPr lang="fr-FR" dirty="0" smtClean="0">
                <a:solidFill>
                  <a:srgbClr val="000000"/>
                </a:solidFill>
                <a:latin typeface="Lucida Grande"/>
                <a:ea typeface="Lucida Grande"/>
                <a:cs typeface="Lucida Grande"/>
              </a:rPr>
              <a:t>»… </a:t>
            </a:r>
            <a:r>
              <a:rPr lang="fr-FR" sz="1600" i="1" dirty="0" smtClean="0">
                <a:solidFill>
                  <a:srgbClr val="000000"/>
                </a:solidFill>
                <a:latin typeface="Lucida Grande"/>
                <a:ea typeface="Lucida Grande"/>
                <a:cs typeface="Lucida Grande"/>
              </a:rPr>
              <a:t>Claudine </a:t>
            </a:r>
            <a:endParaRPr lang="fr-FR" sz="1600" i="1" dirty="0"/>
          </a:p>
        </p:txBody>
      </p:sp>
      <p:sp>
        <p:nvSpPr>
          <p:cNvPr id="20" name="ZoneTexte 19"/>
          <p:cNvSpPr txBox="1"/>
          <p:nvPr/>
        </p:nvSpPr>
        <p:spPr>
          <a:xfrm>
            <a:off x="4495800" y="0"/>
            <a:ext cx="3124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fr-FR" sz="2400" dirty="0" smtClean="0">
                <a:latin typeface="Arial"/>
                <a:cs typeface="Arial"/>
              </a:rPr>
              <a:t>RECHERCHE</a:t>
            </a:r>
            <a:endParaRPr lang="fr-FR" sz="2400" dirty="0">
              <a:latin typeface="Arial"/>
              <a:cs typeface="Arial"/>
            </a:endParaRPr>
          </a:p>
        </p:txBody>
      </p:sp>
      <p:sp>
        <p:nvSpPr>
          <p:cNvPr id="18" name="Rectangle à coins arrondis 17"/>
          <p:cNvSpPr/>
          <p:nvPr/>
        </p:nvSpPr>
        <p:spPr>
          <a:xfrm>
            <a:off x="5562600" y="3581400"/>
            <a:ext cx="3048000" cy="533400"/>
          </a:xfrm>
          <a:prstGeom prst="round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dirty="0" smtClean="0"/>
              <a:t>Claudine, technicienne de recherche</a:t>
            </a:r>
            <a:endParaRPr lang="fr-FR" dirty="0"/>
          </a:p>
        </p:txBody>
      </p:sp>
      <p:pic>
        <p:nvPicPr>
          <p:cNvPr id="25" name="Image 24" descr="BROCHURE__CRT_215.gif"/>
          <p:cNvPicPr>
            <a:picLocks noChangeAspect="1"/>
          </p:cNvPicPr>
          <p:nvPr/>
        </p:nvPicPr>
        <p:blipFill>
          <a:blip r:embed="rId7"/>
          <a:stretch>
            <a:fillRect/>
          </a:stretch>
        </p:blipFill>
        <p:spPr>
          <a:xfrm>
            <a:off x="3124200" y="990600"/>
            <a:ext cx="1447800" cy="838200"/>
          </a:xfrm>
          <a:prstGeom prst="rect">
            <a:avLst/>
          </a:prstGeom>
        </p:spPr>
      </p:pic>
      <p:pic>
        <p:nvPicPr>
          <p:cNvPr id="26" name="Image 25" descr="MODELISATION_215.gif"/>
          <p:cNvPicPr>
            <a:picLocks noChangeAspect="1"/>
          </p:cNvPicPr>
          <p:nvPr/>
        </p:nvPicPr>
        <p:blipFill>
          <a:blip r:embed="rId8"/>
          <a:stretch>
            <a:fillRect/>
          </a:stretch>
        </p:blipFill>
        <p:spPr>
          <a:xfrm>
            <a:off x="4572000" y="1066800"/>
            <a:ext cx="1524000" cy="762000"/>
          </a:xfrm>
          <a:prstGeom prst="rect">
            <a:avLst/>
          </a:prstGeom>
        </p:spPr>
      </p:pic>
      <p:sp>
        <p:nvSpPr>
          <p:cNvPr id="27" name="Bouton d'action : Personnalisé 26">
            <a:hlinkClick r:id="" action="ppaction://hlinkshowjump?jump=lastslide" highlightClick="1"/>
          </p:cNvPr>
          <p:cNvSpPr/>
          <p:nvPr/>
        </p:nvSpPr>
        <p:spPr>
          <a:xfrm>
            <a:off x="0" y="5029200"/>
            <a:ext cx="2438400" cy="457200"/>
          </a:xfrm>
          <a:prstGeom prst="actionButtonBlank">
            <a:avLst/>
          </a:prstGeom>
          <a:effectLst>
            <a:glow rad="101600">
              <a:schemeClr val="accent1">
                <a:alpha val="75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LEXIQUE</a:t>
            </a:r>
            <a:endParaRPr lang="fr-FR" dirty="0"/>
          </a:p>
        </p:txBody>
      </p:sp>
      <p:pic>
        <p:nvPicPr>
          <p:cNvPr id="2" name="Image 1"/>
          <p:cNvPicPr>
            <a:picLocks noChangeAspect="1"/>
          </p:cNvPicPr>
          <p:nvPr/>
        </p:nvPicPr>
        <p:blipFill rotWithShape="1">
          <a:blip r:embed="rId9"/>
          <a:srcRect b="16785"/>
          <a:stretch/>
        </p:blipFill>
        <p:spPr>
          <a:xfrm>
            <a:off x="5580112" y="4221088"/>
            <a:ext cx="1800200" cy="118559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Ciel.thmx</Template>
  <TotalTime>3410</TotalTime>
  <Words>622</Words>
  <Application>Microsoft Macintosh PowerPoint</Application>
  <PresentationFormat>Présentation à l'écran (4:3)</PresentationFormat>
  <Paragraphs>192</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APRES UN BAC STL</vt:lpstr>
      <vt:lpstr>APRES UN BAC STL</vt:lpstr>
      <vt:lpstr>APRES UN BAC STL</vt:lpstr>
      <vt:lpstr>APRES UN BAC STL</vt:lpstr>
      <vt:lpstr>APRES UN BAC STL</vt:lpstr>
      <vt:lpstr>APRES UN BAC STL</vt:lpstr>
      <vt:lpstr>APRES UN BAC STL</vt:lpstr>
      <vt:lpstr>APRES UN BAC STL</vt:lpstr>
      <vt:lpstr>APRES UN BAC STL</vt:lpstr>
      <vt:lpstr>APRES UN BAC STL</vt:lpstr>
      <vt:lpstr>APRES UN BAC STL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Maxime</dc:creator>
  <cp:lastModifiedBy>Géraldine CARAYOL</cp:lastModifiedBy>
  <cp:revision>264</cp:revision>
  <dcterms:created xsi:type="dcterms:W3CDTF">2012-11-29T08:36:50Z</dcterms:created>
  <dcterms:modified xsi:type="dcterms:W3CDTF">2012-12-05T09:59:29Z</dcterms:modified>
</cp:coreProperties>
</file>