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75" r:id="rId4"/>
    <p:sldId id="262" r:id="rId5"/>
    <p:sldId id="264" r:id="rId6"/>
    <p:sldId id="272" r:id="rId7"/>
    <p:sldId id="276" r:id="rId8"/>
    <p:sldId id="265" r:id="rId9"/>
    <p:sldId id="266" r:id="rId10"/>
    <p:sldId id="281" r:id="rId11"/>
    <p:sldId id="267" r:id="rId12"/>
    <p:sldId id="269" r:id="rId13"/>
    <p:sldId id="268" r:id="rId14"/>
    <p:sldId id="273" r:id="rId15"/>
    <p:sldId id="274" r:id="rId16"/>
    <p:sldId id="277" r:id="rId17"/>
    <p:sldId id="28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98"/>
    <a:srgbClr val="FFC000"/>
    <a:srgbClr val="70AD47"/>
    <a:srgbClr val="BECFB2"/>
    <a:srgbClr val="FEFE9B"/>
    <a:srgbClr val="FFFF01"/>
    <a:srgbClr val="FFFFCC"/>
    <a:srgbClr val="FCF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66207" autoAdjust="0"/>
  </p:normalViewPr>
  <p:slideViewPr>
    <p:cSldViewPr snapToGrid="0">
      <p:cViewPr varScale="1">
        <p:scale>
          <a:sx n="41" d="100"/>
          <a:sy n="41" d="100"/>
        </p:scale>
        <p:origin x="754" y="38"/>
      </p:cViewPr>
      <p:guideLst/>
    </p:cSldViewPr>
  </p:slideViewPr>
  <p:notesTextViewPr>
    <p:cViewPr>
      <p:scale>
        <a:sx n="125" d="100"/>
        <a:sy n="125" d="100"/>
      </p:scale>
      <p:origin x="0" y="-31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92DB5-1B3B-408E-9D22-310CCA4FBE81}" type="datetimeFigureOut">
              <a:rPr lang="fr-FR" smtClean="0"/>
              <a:t>27/02/2024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68752-B72C-475C-900C-3093C00A8A26}" type="slidenum">
              <a:rPr lang="fr-FR" smtClean="0"/>
              <a:t>‹N°›</a:t>
            </a:fld>
            <a:endParaRPr lang="fr-FR"/>
          </a:p>
        </p:txBody>
      </p:sp>
    </p:spTree>
    <p:extLst>
      <p:ext uri="{BB962C8B-B14F-4D97-AF65-F5344CB8AC3E}">
        <p14:creationId xmlns:p14="http://schemas.microsoft.com/office/powerpoint/2010/main" val="284212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Cette courte capsule présente la filière de la biotechnologie et bio-industries</a:t>
            </a:r>
            <a:r>
              <a:rPr lang="fr-FR" sz="1200" kern="1200" dirty="0" smtClean="0">
                <a:solidFill>
                  <a:schemeClr val="tx1"/>
                </a:solidFill>
                <a:effectLst/>
                <a:latin typeface="+mn-lt"/>
                <a:ea typeface="+mn-ea"/>
                <a:cs typeface="+mn-cs"/>
              </a:rPr>
              <a:t>. Elle a été conçue et réalisée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par l’inspection générale et l’inspection pédagogique de  biotechnologie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filière regroupe  </a:t>
            </a:r>
            <a:r>
              <a:rPr lang="fr-FR" sz="1200" kern="1200" dirty="0" smtClean="0">
                <a:solidFill>
                  <a:schemeClr val="tx1"/>
                </a:solidFill>
                <a:effectLst/>
                <a:latin typeface="+mn-lt"/>
                <a:ea typeface="+mn-ea"/>
                <a:cs typeface="+mn-cs"/>
              </a:rPr>
              <a:t>les entreprises de production utilisant des procédés </a:t>
            </a:r>
            <a:r>
              <a:rPr lang="fr-FR" sz="1200" kern="1200" dirty="0" smtClean="0">
                <a:solidFill>
                  <a:schemeClr val="tx1"/>
                </a:solidFill>
                <a:effectLst/>
                <a:latin typeface="+mn-lt"/>
                <a:ea typeface="+mn-ea"/>
                <a:cs typeface="+mn-cs"/>
              </a:rPr>
              <a:t>de production en environnement sensibles aux bio-contaminations et utilisant des procédés biotechnologiques</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ainsi que  </a:t>
            </a:r>
            <a:r>
              <a:rPr lang="fr-FR" sz="1200" kern="1200" dirty="0" smtClean="0">
                <a:solidFill>
                  <a:schemeClr val="tx1"/>
                </a:solidFill>
                <a:effectLst/>
                <a:latin typeface="+mn-lt"/>
                <a:ea typeface="+mn-ea"/>
                <a:cs typeface="+mn-cs"/>
              </a:rPr>
              <a:t>les laboratoires </a:t>
            </a:r>
            <a:r>
              <a:rPr lang="fr-FR" sz="1200" kern="1200" dirty="0" smtClean="0">
                <a:solidFill>
                  <a:schemeClr val="tx1"/>
                </a:solidFill>
                <a:effectLst/>
                <a:latin typeface="+mn-lt"/>
                <a:ea typeface="+mn-ea"/>
                <a:cs typeface="+mn-cs"/>
              </a:rPr>
              <a:t>de recherche et de contrôle associés </a:t>
            </a:r>
            <a:r>
              <a:rPr lang="fr-FR" sz="1200" kern="1200" dirty="0" smtClean="0">
                <a:solidFill>
                  <a:schemeClr val="tx1"/>
                </a:solidFill>
                <a:effectLst/>
                <a:latin typeface="+mn-lt"/>
                <a:ea typeface="+mn-ea"/>
                <a:cs typeface="+mn-cs"/>
              </a:rPr>
              <a:t>à ces productions</a:t>
            </a:r>
            <a:r>
              <a:rPr lang="fr-FR" sz="1200" kern="1200" dirty="0" smtClean="0">
                <a:solidFill>
                  <a:schemeClr val="tx1"/>
                </a:solidFill>
                <a:effectLst/>
                <a:latin typeface="+mn-lt"/>
                <a:ea typeface="+mn-ea"/>
                <a:cs typeface="+mn-cs"/>
              </a:rPr>
              <a:t>. La bio-expertise</a:t>
            </a:r>
            <a:r>
              <a:rPr lang="fr-FR" sz="1200" kern="1200" baseline="0" dirty="0" smtClean="0">
                <a:solidFill>
                  <a:schemeClr val="tx1"/>
                </a:solidFill>
                <a:effectLst/>
                <a:latin typeface="+mn-lt"/>
                <a:ea typeface="+mn-ea"/>
                <a:cs typeface="+mn-cs"/>
              </a:rPr>
              <a:t> est au cœur des formations associées aux diplômes préparant à ces emplois.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a:t>
            </a:fld>
            <a:endParaRPr lang="fr-FR"/>
          </a:p>
        </p:txBody>
      </p:sp>
    </p:spTree>
    <p:extLst>
      <p:ext uri="{BB962C8B-B14F-4D97-AF65-F5344CB8AC3E}">
        <p14:creationId xmlns:p14="http://schemas.microsoft.com/office/powerpoint/2010/main" val="27387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Les entreprises de bioproduction demandent  une très forte technicité de production et une exigence particulière de l’environnement de </a:t>
            </a:r>
            <a:r>
              <a:rPr lang="fr-FR" sz="1200" kern="1200" dirty="0" smtClean="0">
                <a:solidFill>
                  <a:schemeClr val="tx1"/>
                </a:solidFill>
                <a:effectLst/>
                <a:latin typeface="+mn-lt"/>
                <a:ea typeface="+mn-ea"/>
                <a:cs typeface="+mn-cs"/>
              </a:rPr>
              <a:t>bioproduction</a:t>
            </a:r>
            <a:r>
              <a:rPr lang="fr-FR" sz="1200" kern="1200" dirty="0" smtClean="0">
                <a:solidFill>
                  <a:schemeClr val="tx1"/>
                </a:solidFill>
                <a:effectLst/>
                <a:latin typeface="+mn-lt"/>
                <a:ea typeface="+mn-ea"/>
                <a:cs typeface="+mn-cs"/>
              </a:rPr>
              <a:t>, en vue de fabriquer des produits issus du vivant fragiles, et précieux : biomédicaments, vaccins</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on </a:t>
            </a:r>
            <a:r>
              <a:rPr lang="fr-FR" sz="1200" kern="1200" dirty="0" smtClean="0">
                <a:solidFill>
                  <a:schemeClr val="tx1"/>
                </a:solidFill>
                <a:effectLst/>
                <a:latin typeface="+mn-lt"/>
                <a:ea typeface="+mn-ea"/>
                <a:cs typeface="+mn-cs"/>
              </a:rPr>
              <a:t>retrouve cette </a:t>
            </a:r>
            <a:r>
              <a:rPr lang="fr-FR" sz="1200" kern="1200" dirty="0" smtClean="0">
                <a:solidFill>
                  <a:schemeClr val="tx1"/>
                </a:solidFill>
                <a:effectLst/>
                <a:latin typeface="+mn-lt"/>
                <a:ea typeface="+mn-ea"/>
                <a:cs typeface="+mn-cs"/>
              </a:rPr>
              <a:t>exigence de contrôler les </a:t>
            </a:r>
            <a:r>
              <a:rPr lang="fr-FR" sz="1200" kern="1200" dirty="0" err="1" smtClean="0">
                <a:solidFill>
                  <a:schemeClr val="tx1"/>
                </a:solidFill>
                <a:effectLst/>
                <a:latin typeface="+mn-lt"/>
                <a:ea typeface="+mn-ea"/>
                <a:cs typeface="+mn-cs"/>
              </a:rPr>
              <a:t>biocontaminations</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en production de médicaments stériles injectables par </a:t>
            </a:r>
            <a:r>
              <a:rPr lang="fr-FR" sz="1200" kern="1200" dirty="0" smtClean="0">
                <a:solidFill>
                  <a:schemeClr val="tx1"/>
                </a:solidFill>
                <a:effectLst/>
                <a:latin typeface="+mn-lt"/>
                <a:ea typeface="+mn-ea"/>
                <a:cs typeface="+mn-cs"/>
              </a:rPr>
              <a:t>exemple en industrie pharmaceutique.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technicien supérieur en biotechnologies est </a:t>
            </a:r>
            <a:r>
              <a:rPr lang="fr-FR" sz="1200" kern="1200" dirty="0" smtClean="0">
                <a:solidFill>
                  <a:schemeClr val="tx1"/>
                </a:solidFill>
                <a:effectLst/>
                <a:latin typeface="+mn-lt"/>
                <a:ea typeface="+mn-ea"/>
                <a:cs typeface="+mn-cs"/>
              </a:rPr>
              <a:t>acteur </a:t>
            </a:r>
            <a:r>
              <a:rPr lang="fr-FR" sz="1200" kern="1200" dirty="0" smtClean="0">
                <a:solidFill>
                  <a:schemeClr val="tx1"/>
                </a:solidFill>
                <a:effectLst/>
                <a:latin typeface="+mn-lt"/>
                <a:ea typeface="+mn-ea"/>
                <a:cs typeface="+mn-cs"/>
              </a:rPr>
              <a:t>de cette production de haute </a:t>
            </a:r>
            <a:r>
              <a:rPr lang="fr-FR" sz="1200" kern="1200" dirty="0" smtClean="0">
                <a:solidFill>
                  <a:schemeClr val="tx1"/>
                </a:solidFill>
                <a:effectLst/>
                <a:latin typeface="+mn-lt"/>
                <a:ea typeface="+mn-ea"/>
                <a:cs typeface="+mn-cs"/>
              </a:rPr>
              <a:t>technicité par sa connaissance des technologies la biologie cellulaire et de la biologie moléculaire . </a:t>
            </a:r>
            <a:r>
              <a:rPr lang="fr-FR" sz="1200" kern="1200" dirty="0" smtClean="0">
                <a:solidFill>
                  <a:schemeClr val="tx1"/>
                </a:solidFill>
                <a:effectLst/>
                <a:latin typeface="+mn-lt"/>
                <a:ea typeface="+mn-ea"/>
                <a:cs typeface="+mn-cs"/>
              </a:rPr>
              <a:t>Il ou elle apporte également son expertise pour améliorer les étapes de la bioproduction dans le secteur </a:t>
            </a:r>
            <a:r>
              <a:rPr lang="fr-FR" sz="1200" kern="1200" dirty="0" smtClean="0">
                <a:solidFill>
                  <a:schemeClr val="tx1"/>
                </a:solidFill>
                <a:effectLst/>
                <a:latin typeface="+mn-lt"/>
                <a:ea typeface="+mn-ea"/>
                <a:cs typeface="+mn-cs"/>
              </a:rPr>
              <a:t>développement pour</a:t>
            </a:r>
            <a:r>
              <a:rPr lang="fr-FR" sz="1200" kern="1200" baseline="0" dirty="0" smtClean="0">
                <a:solidFill>
                  <a:schemeClr val="tx1"/>
                </a:solidFill>
                <a:effectLst/>
                <a:latin typeface="+mn-lt"/>
                <a:ea typeface="+mn-ea"/>
                <a:cs typeface="+mn-cs"/>
              </a:rPr>
              <a:t> le changement d’échelle de production</a:t>
            </a:r>
            <a:r>
              <a:rPr lang="fr-FR" sz="1200" kern="1200" dirty="0" smtClean="0">
                <a:solidFill>
                  <a:schemeClr val="tx1"/>
                </a:solidFill>
                <a:effectLst/>
                <a:latin typeface="+mn-lt"/>
                <a:ea typeface="+mn-ea"/>
                <a:cs typeface="+mn-cs"/>
              </a:rPr>
              <a:t>, Le </a:t>
            </a:r>
            <a:r>
              <a:rPr lang="fr-FR" sz="1200" kern="1200" dirty="0" smtClean="0">
                <a:solidFill>
                  <a:schemeClr val="tx1"/>
                </a:solidFill>
                <a:effectLst/>
                <a:latin typeface="+mn-lt"/>
                <a:ea typeface="+mn-ea"/>
                <a:cs typeface="+mn-cs"/>
              </a:rPr>
              <a:t>technicien supérieur en analyse de biologie médicale peut aussi contribuer à cette </a:t>
            </a:r>
            <a:r>
              <a:rPr lang="fr-FR" sz="1200" kern="1200" dirty="0" smtClean="0">
                <a:solidFill>
                  <a:schemeClr val="tx1"/>
                </a:solidFill>
                <a:effectLst/>
                <a:latin typeface="+mn-lt"/>
                <a:ea typeface="+mn-ea"/>
                <a:cs typeface="+mn-cs"/>
              </a:rPr>
              <a:t>filière </a:t>
            </a:r>
            <a:r>
              <a:rPr lang="fr-FR" sz="1200" kern="1200" dirty="0" smtClean="0">
                <a:solidFill>
                  <a:schemeClr val="tx1"/>
                </a:solidFill>
                <a:effectLst/>
                <a:latin typeface="+mn-lt"/>
                <a:ea typeface="+mn-ea"/>
                <a:cs typeface="+mn-cs"/>
              </a:rPr>
              <a:t>s’il travaille dans une entreprise spécialisée dans la production de dérivés du plasma, ensuite traités par l’industrie de bioproduction pour produire des biomédicaments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retrouve le technicien supérieur en </a:t>
            </a:r>
            <a:r>
              <a:rPr lang="fr-FR" sz="1200" kern="1200" dirty="0" err="1" smtClean="0">
                <a:solidFill>
                  <a:schemeClr val="tx1"/>
                </a:solidFill>
                <a:effectLst/>
                <a:latin typeface="+mn-lt"/>
                <a:ea typeface="+mn-ea"/>
                <a:cs typeface="+mn-cs"/>
              </a:rPr>
              <a:t>bioqualité</a:t>
            </a:r>
            <a:r>
              <a:rPr lang="fr-FR" sz="1200" kern="1200" dirty="0" smtClean="0">
                <a:solidFill>
                  <a:schemeClr val="tx1"/>
                </a:solidFill>
                <a:effectLst/>
                <a:latin typeface="+mn-lt"/>
                <a:ea typeface="+mn-ea"/>
                <a:cs typeface="+mn-cs"/>
              </a:rPr>
              <a:t> qui intervient dans le management de la qualité pour attester du respect de la qualité du produit et de l’environnement de production.</a:t>
            </a:r>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10</a:t>
            </a:fld>
            <a:endParaRPr lang="fr-FR"/>
          </a:p>
        </p:txBody>
      </p:sp>
    </p:spTree>
    <p:extLst>
      <p:ext uri="{BB962C8B-B14F-4D97-AF65-F5344CB8AC3E}">
        <p14:creationId xmlns:p14="http://schemas.microsoft.com/office/powerpoint/2010/main" val="287062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 technicien </a:t>
            </a:r>
            <a:r>
              <a:rPr lang="fr-FR" sz="1200" b="0" i="0" kern="1200" dirty="0" smtClean="0">
                <a:solidFill>
                  <a:schemeClr val="tx1"/>
                </a:solidFill>
                <a:effectLst/>
                <a:latin typeface="+mn-lt"/>
                <a:ea typeface="+mn-ea"/>
                <a:cs typeface="+mn-cs"/>
              </a:rPr>
              <a:t>supérieur de </a:t>
            </a:r>
            <a:r>
              <a:rPr lang="fr-FR" sz="1200" b="0" i="0" kern="1200" dirty="0" err="1" smtClean="0">
                <a:solidFill>
                  <a:schemeClr val="tx1"/>
                </a:solidFill>
                <a:effectLst/>
                <a:latin typeface="+mn-lt"/>
                <a:ea typeface="+mn-ea"/>
                <a:cs typeface="+mn-cs"/>
              </a:rPr>
              <a:t>bioanalyse</a:t>
            </a:r>
            <a:r>
              <a:rPr lang="fr-FR" sz="1200" b="0" i="0" kern="1200" dirty="0" smtClean="0">
                <a:solidFill>
                  <a:schemeClr val="tx1"/>
                </a:solidFill>
                <a:effectLst/>
                <a:latin typeface="+mn-lt"/>
                <a:ea typeface="+mn-ea"/>
                <a:cs typeface="+mn-cs"/>
              </a:rPr>
              <a:t> en laboratoire de Contrôles travaille dans un laboratoire intégré dans l’industrie</a:t>
            </a:r>
            <a:r>
              <a:rPr lang="fr-FR" sz="1200" b="0" i="0" kern="1200" baseline="0" dirty="0" smtClean="0">
                <a:solidFill>
                  <a:schemeClr val="tx1"/>
                </a:solidFill>
                <a:effectLst/>
                <a:latin typeface="+mn-lt"/>
                <a:ea typeface="+mn-ea"/>
                <a:cs typeface="+mn-cs"/>
              </a:rPr>
              <a:t> de production, ou bien il est employé par une société de service dédiée aux analyses de production</a:t>
            </a:r>
            <a:r>
              <a:rPr lang="fr-FR" sz="1200" b="0" i="0" kern="1200" baseline="0" dirty="0" smtClean="0">
                <a:solidFill>
                  <a:schemeClr val="tx1"/>
                </a:solidFill>
                <a:effectLst/>
                <a:latin typeface="+mn-lt"/>
                <a:ea typeface="+mn-ea"/>
                <a:cs typeface="+mn-cs"/>
              </a:rPr>
              <a:t>.</a:t>
            </a:r>
          </a:p>
          <a:p>
            <a:endParaRPr lang="fr-FR"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latin typeface="+mn-lt"/>
                <a:ea typeface="+mn-ea"/>
                <a:cs typeface="+mn-cs"/>
              </a:rPr>
              <a:t>Il </a:t>
            </a:r>
            <a:r>
              <a:rPr lang="fr-FR" sz="1200" b="0" i="0" kern="1200" dirty="0" smtClean="0">
                <a:solidFill>
                  <a:schemeClr val="tx1"/>
                </a:solidFill>
                <a:effectLst/>
                <a:latin typeface="+mn-lt"/>
                <a:ea typeface="+mn-ea"/>
                <a:cs typeface="+mn-cs"/>
              </a:rPr>
              <a:t>prélève des </a:t>
            </a:r>
            <a:r>
              <a:rPr lang="fr-FR" sz="1200" b="0" i="0" kern="1200" dirty="0" smtClean="0">
                <a:solidFill>
                  <a:schemeClr val="tx1"/>
                </a:solidFill>
                <a:effectLst/>
                <a:latin typeface="+mn-lt"/>
                <a:ea typeface="+mn-ea"/>
                <a:cs typeface="+mn-cs"/>
              </a:rPr>
              <a:t>échantillons, essentiellement </a:t>
            </a:r>
            <a:r>
              <a:rPr lang="fr-FR" sz="1200" b="0" i="0" kern="1200" dirty="0" smtClean="0">
                <a:solidFill>
                  <a:schemeClr val="tx1"/>
                </a:solidFill>
                <a:effectLst/>
                <a:latin typeface="+mn-lt"/>
                <a:ea typeface="+mn-ea"/>
                <a:cs typeface="+mn-cs"/>
              </a:rPr>
              <a:t>de matière première ou du produit en cours ou en fin de fabrication, ou bien des échantillons dans l’environnement de production, puis il met en œuvre des analyses pour rendre compte de la conformité</a:t>
            </a:r>
            <a:r>
              <a:rPr lang="fr-FR" sz="1200" b="0" i="0" kern="1200" baseline="0" dirty="0" smtClean="0">
                <a:solidFill>
                  <a:schemeClr val="tx1"/>
                </a:solidFill>
                <a:effectLst/>
                <a:latin typeface="+mn-lt"/>
                <a:ea typeface="+mn-ea"/>
                <a:cs typeface="+mn-cs"/>
              </a:rPr>
              <a:t> et de la qualité sanitaire du produit. Il collabore ainsi avec le </a:t>
            </a:r>
            <a:r>
              <a:rPr lang="fr-FR" sz="1200" b="0" i="0" kern="1200" dirty="0" smtClean="0">
                <a:solidFill>
                  <a:schemeClr val="tx1"/>
                </a:solidFill>
                <a:effectLst/>
                <a:latin typeface="+mn-lt"/>
                <a:ea typeface="+mn-ea"/>
                <a:cs typeface="+mn-cs"/>
              </a:rPr>
              <a:t>technicien en </a:t>
            </a:r>
            <a:r>
              <a:rPr lang="fr-FR" sz="1200" b="0" i="0" kern="1200" dirty="0" smtClean="0">
                <a:solidFill>
                  <a:schemeClr val="tx1"/>
                </a:solidFill>
                <a:effectLst/>
                <a:latin typeface="+mn-lt"/>
                <a:ea typeface="+mn-ea"/>
                <a:cs typeface="+mn-cs"/>
              </a:rPr>
              <a:t>Bioqualité.</a:t>
            </a:r>
            <a:r>
              <a:rPr lang="fr-FR" sz="1200" b="0" i="0" kern="1200" baseline="0" dirty="0" smtClean="0">
                <a:solidFill>
                  <a:schemeClr val="tx1"/>
                </a:solidFill>
                <a:effectLst/>
                <a:latin typeface="+mn-lt"/>
                <a:ea typeface="+mn-ea"/>
                <a:cs typeface="+mn-cs"/>
              </a:rPr>
              <a:t> Les étapes de prélèvement sont essentielles pour ne pas fausser les résultats des analyses et demande une technicité particulière.</a:t>
            </a: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Au-delà de la mise en œuvre des procédures d’analyses, </a:t>
            </a:r>
            <a:r>
              <a:rPr lang="fr-FR" sz="1200" b="0" i="0" kern="1200" dirty="0" smtClean="0">
                <a:solidFill>
                  <a:schemeClr val="tx1"/>
                </a:solidFill>
                <a:effectLst/>
                <a:latin typeface="+mn-lt"/>
                <a:ea typeface="+mn-ea"/>
                <a:cs typeface="+mn-cs"/>
              </a:rPr>
              <a:t>le technicien supérieur de bioanalyses, </a:t>
            </a:r>
            <a:r>
              <a:rPr lang="fr-FR" sz="1200" b="0" i="0" kern="1200" dirty="0" smtClean="0">
                <a:solidFill>
                  <a:schemeClr val="tx1"/>
                </a:solidFill>
                <a:effectLst/>
                <a:latin typeface="+mn-lt"/>
                <a:ea typeface="+mn-ea"/>
                <a:cs typeface="+mn-cs"/>
              </a:rPr>
              <a:t>analyse et interprète les</a:t>
            </a:r>
            <a:r>
              <a:rPr lang="fr-FR" sz="1200" b="0" i="0" kern="1200" baseline="0" dirty="0" smtClean="0">
                <a:solidFill>
                  <a:schemeClr val="tx1"/>
                </a:solidFill>
                <a:effectLst/>
                <a:latin typeface="+mn-lt"/>
                <a:ea typeface="+mn-ea"/>
                <a:cs typeface="+mn-cs"/>
              </a:rPr>
              <a:t> </a:t>
            </a:r>
            <a:r>
              <a:rPr lang="fr-FR" sz="1200" b="0" i="0" kern="1200" baseline="0" dirty="0" smtClean="0">
                <a:solidFill>
                  <a:schemeClr val="tx1"/>
                </a:solidFill>
                <a:effectLst/>
                <a:latin typeface="+mn-lt"/>
                <a:ea typeface="+mn-ea"/>
                <a:cs typeface="+mn-cs"/>
              </a:rPr>
              <a:t>résultats. Il contribue également à actualiser ou optimiser </a:t>
            </a:r>
            <a:r>
              <a:rPr lang="fr-FR" sz="1200" b="0" i="0" kern="1200" baseline="0" dirty="0" smtClean="0">
                <a:solidFill>
                  <a:schemeClr val="tx1"/>
                </a:solidFill>
                <a:effectLst/>
                <a:latin typeface="+mn-lt"/>
                <a:ea typeface="+mn-ea"/>
                <a:cs typeface="+mn-cs"/>
              </a:rPr>
              <a:t>les méthodes </a:t>
            </a:r>
            <a:r>
              <a:rPr lang="fr-FR" sz="1200" b="0" i="0" kern="1200" baseline="0" dirty="0" smtClean="0">
                <a:solidFill>
                  <a:schemeClr val="tx1"/>
                </a:solidFill>
                <a:effectLst/>
                <a:latin typeface="+mn-lt"/>
                <a:ea typeface="+mn-ea"/>
                <a:cs typeface="+mn-cs"/>
              </a:rPr>
              <a:t>d’analyse, </a:t>
            </a:r>
            <a:r>
              <a:rPr lang="fr-FR" sz="1200" b="0" i="0" kern="1200" baseline="0" dirty="0" smtClean="0">
                <a:solidFill>
                  <a:schemeClr val="tx1"/>
                </a:solidFill>
                <a:effectLst/>
                <a:latin typeface="+mn-lt"/>
                <a:ea typeface="+mn-ea"/>
                <a:cs typeface="+mn-cs"/>
              </a:rPr>
              <a:t>en prenant en compte les contraintes environnementales, économiques et règlementaires de l’entreprise.</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11</a:t>
            </a:fld>
            <a:endParaRPr lang="fr-FR"/>
          </a:p>
        </p:txBody>
      </p:sp>
    </p:spTree>
    <p:extLst>
      <p:ext uri="{BB962C8B-B14F-4D97-AF65-F5344CB8AC3E}">
        <p14:creationId xmlns:p14="http://schemas.microsoft.com/office/powerpoint/2010/main" val="374179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Au</a:t>
            </a:r>
            <a:r>
              <a:rPr lang="fr-FR" sz="1200" b="0" i="0" kern="1200" baseline="0" dirty="0" smtClean="0">
                <a:solidFill>
                  <a:schemeClr val="tx1"/>
                </a:solidFill>
                <a:effectLst/>
                <a:latin typeface="+mn-lt"/>
                <a:ea typeface="+mn-ea"/>
                <a:cs typeface="+mn-cs"/>
              </a:rPr>
              <a:t> </a:t>
            </a:r>
            <a:r>
              <a:rPr lang="fr-FR" sz="1200" b="0" i="0" kern="1200" baseline="0" dirty="0" smtClean="0">
                <a:solidFill>
                  <a:schemeClr val="tx1"/>
                </a:solidFill>
                <a:effectLst/>
                <a:latin typeface="+mn-lt"/>
                <a:ea typeface="+mn-ea"/>
                <a:cs typeface="+mn-cs"/>
              </a:rPr>
              <a:t>laboratoire, l</a:t>
            </a:r>
            <a:r>
              <a:rPr lang="fr-FR" sz="1200" b="0" i="0" kern="1200" dirty="0" smtClean="0">
                <a:solidFill>
                  <a:schemeClr val="tx1"/>
                </a:solidFill>
                <a:effectLst/>
                <a:latin typeface="+mn-lt"/>
                <a:ea typeface="+mn-ea"/>
                <a:cs typeface="+mn-cs"/>
              </a:rPr>
              <a:t>e technicien de laboratoire en recherche </a:t>
            </a:r>
            <a:r>
              <a:rPr lang="fr-FR" sz="1200" b="0" i="0" kern="1200" dirty="0" smtClean="0">
                <a:solidFill>
                  <a:schemeClr val="tx1"/>
                </a:solidFill>
                <a:effectLst/>
                <a:latin typeface="+mn-lt"/>
                <a:ea typeface="+mn-ea"/>
                <a:cs typeface="+mn-cs"/>
              </a:rPr>
              <a:t>optimise </a:t>
            </a:r>
            <a:r>
              <a:rPr lang="fr-FR" sz="1200" b="0" i="0" kern="1200" dirty="0" smtClean="0">
                <a:solidFill>
                  <a:schemeClr val="tx1"/>
                </a:solidFill>
                <a:effectLst/>
                <a:latin typeface="+mn-lt"/>
                <a:ea typeface="+mn-ea"/>
                <a:cs typeface="+mn-cs"/>
              </a:rPr>
              <a:t>ou met au point de nouvelles </a:t>
            </a:r>
            <a:r>
              <a:rPr lang="fr-FR" sz="1200" b="0" i="0" kern="1200" dirty="0" smtClean="0">
                <a:solidFill>
                  <a:schemeClr val="tx1"/>
                </a:solidFill>
                <a:effectLst/>
                <a:latin typeface="+mn-lt"/>
                <a:ea typeface="+mn-ea"/>
                <a:cs typeface="+mn-cs"/>
              </a:rPr>
              <a:t>techniques et contribue à leur développement à l’échelle industrielle, </a:t>
            </a:r>
            <a:r>
              <a:rPr lang="fr-FR" sz="1200" b="0" i="0" kern="1200" dirty="0" smtClean="0">
                <a:solidFill>
                  <a:schemeClr val="tx1"/>
                </a:solidFill>
                <a:effectLst/>
                <a:latin typeface="+mn-lt"/>
                <a:ea typeface="+mn-ea"/>
                <a:cs typeface="+mn-cs"/>
              </a:rPr>
              <a:t>au service</a:t>
            </a:r>
            <a:r>
              <a:rPr lang="fr-FR" sz="1200" b="0" i="0" kern="1200" baseline="0" dirty="0" smtClean="0">
                <a:solidFill>
                  <a:schemeClr val="tx1"/>
                </a:solidFill>
                <a:effectLst/>
                <a:latin typeface="+mn-lt"/>
                <a:ea typeface="+mn-ea"/>
                <a:cs typeface="+mn-cs"/>
              </a:rPr>
              <a:t> des bioindustries et des industries de bioproduction. </a:t>
            </a:r>
            <a:endParaRPr lang="fr-FR" sz="1200" b="0" i="0" kern="1200" baseline="0" dirty="0" smtClean="0">
              <a:solidFill>
                <a:schemeClr val="tx1"/>
              </a:solidFill>
              <a:effectLst/>
              <a:latin typeface="+mn-lt"/>
              <a:ea typeface="+mn-ea"/>
              <a:cs typeface="+mn-cs"/>
            </a:endParaRPr>
          </a:p>
          <a:p>
            <a:endParaRPr lang="fr-FR" sz="1200" b="0" i="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amené à mettre</a:t>
            </a:r>
            <a:r>
              <a:rPr lang="fr-FR" sz="1200" kern="1200" baseline="0" dirty="0" smtClean="0">
                <a:solidFill>
                  <a:schemeClr val="tx1"/>
                </a:solidFill>
                <a:effectLst/>
                <a:latin typeface="+mn-lt"/>
                <a:ea typeface="+mn-ea"/>
                <a:cs typeface="+mn-cs"/>
              </a:rPr>
              <a:t> au point de</a:t>
            </a:r>
            <a:r>
              <a:rPr lang="fr-FR" sz="1200" kern="1200" dirty="0" smtClean="0">
                <a:solidFill>
                  <a:schemeClr val="tx1"/>
                </a:solidFill>
                <a:effectLst/>
                <a:latin typeface="+mn-lt"/>
                <a:ea typeface="+mn-ea"/>
                <a:cs typeface="+mn-cs"/>
              </a:rPr>
              <a:t> nouvelles molécules, des biomédicaments dans le secteur recherche en industries de santé</a:t>
            </a:r>
            <a:r>
              <a:rPr lang="fr-FR" sz="1200" kern="1200" baseline="0" dirty="0" smtClean="0">
                <a:solidFill>
                  <a:schemeClr val="tx1"/>
                </a:solidFill>
                <a:effectLst/>
                <a:latin typeface="+mn-lt"/>
                <a:ea typeface="+mn-ea"/>
                <a:cs typeface="+mn-cs"/>
              </a:rPr>
              <a:t> ou des molécules à plus-value nutritionnelles en industries alimentaires.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Il </a:t>
            </a:r>
            <a:r>
              <a:rPr lang="fr-FR" sz="1200" b="0" i="0" kern="1200" baseline="0" dirty="0" smtClean="0">
                <a:solidFill>
                  <a:schemeClr val="tx1"/>
                </a:solidFill>
                <a:effectLst/>
                <a:latin typeface="+mn-lt"/>
                <a:ea typeface="+mn-ea"/>
                <a:cs typeface="+mn-cs"/>
              </a:rPr>
              <a:t>peut également être amené à faire des prélèvements lors des bioproduction pour les laboratoires attachés à l’entreprises ou externes à l’entreprise </a:t>
            </a:r>
            <a:r>
              <a:rPr lang="fr-FR" sz="1200" b="0" i="0" kern="1200" baseline="0" dirty="0" smtClean="0">
                <a:solidFill>
                  <a:schemeClr val="tx1"/>
                </a:solidFill>
                <a:effectLst/>
                <a:latin typeface="+mn-lt"/>
                <a:ea typeface="+mn-ea"/>
                <a:cs typeface="+mn-cs"/>
              </a:rPr>
              <a:t>lors </a:t>
            </a:r>
            <a:r>
              <a:rPr lang="fr-FR" sz="1200" b="0" i="0" kern="1200" baseline="0" dirty="0" smtClean="0">
                <a:solidFill>
                  <a:schemeClr val="tx1"/>
                </a:solidFill>
                <a:effectLst/>
                <a:latin typeface="+mn-lt"/>
                <a:ea typeface="+mn-ea"/>
                <a:cs typeface="+mn-cs"/>
              </a:rPr>
              <a:t>de contrôles externes. </a:t>
            </a:r>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Ces </a:t>
            </a:r>
            <a:r>
              <a:rPr lang="fr-FR" sz="1200" b="0" i="0" kern="1200" baseline="0" dirty="0" smtClean="0">
                <a:solidFill>
                  <a:schemeClr val="tx1"/>
                </a:solidFill>
                <a:effectLst/>
                <a:latin typeface="+mn-lt"/>
                <a:ea typeface="+mn-ea"/>
                <a:cs typeface="+mn-cs"/>
              </a:rPr>
              <a:t>étapes de prélèvement sont essentielles pour ne pas fausser les résultats des </a:t>
            </a:r>
            <a:r>
              <a:rPr lang="fr-FR" sz="1200" b="0" i="0" kern="1200" baseline="0" dirty="0" smtClean="0">
                <a:solidFill>
                  <a:schemeClr val="tx1"/>
                </a:solidFill>
                <a:effectLst/>
                <a:latin typeface="+mn-lt"/>
                <a:ea typeface="+mn-ea"/>
                <a:cs typeface="+mn-cs"/>
              </a:rPr>
              <a:t>analyses et demande une technicité particulière.</a:t>
            </a:r>
            <a:endParaRPr lang="fr-FR" sz="1200" b="0" i="0" kern="1200" baseline="0" dirty="0" smtClean="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
            </a:r>
            <a:br>
              <a:rPr lang="fr-FR" sz="1200" b="0" i="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12</a:t>
            </a:fld>
            <a:endParaRPr lang="fr-FR"/>
          </a:p>
        </p:txBody>
      </p:sp>
    </p:spTree>
    <p:extLst>
      <p:ext uri="{BB962C8B-B14F-4D97-AF65-F5344CB8AC3E}">
        <p14:creationId xmlns:p14="http://schemas.microsoft.com/office/powerpoint/2010/main" val="101691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t>
            </a:r>
            <a:r>
              <a:rPr lang="fr-FR" baseline="0" dirty="0" smtClean="0"/>
              <a:t>e technicien en bioqualité assure le management de la qualité dans l’entreprise, en </a:t>
            </a:r>
            <a:r>
              <a:rPr lang="fr-FR" baseline="0" dirty="0" err="1" smtClean="0"/>
              <a:t>Bioindustrie</a:t>
            </a:r>
            <a:r>
              <a:rPr lang="fr-FR" baseline="0" dirty="0" smtClean="0"/>
              <a:t> ou en Bioproduction, dans le but de maitriser les processus de fabrication. </a:t>
            </a:r>
            <a:endParaRPr lang="fr-FR" baseline="0" dirty="0" smtClean="0"/>
          </a:p>
          <a:p>
            <a:endParaRPr lang="fr-FR" baseline="0" dirty="0" smtClean="0"/>
          </a:p>
          <a:p>
            <a:r>
              <a:rPr lang="fr-FR" baseline="0" dirty="0" smtClean="0"/>
              <a:t>Cela </a:t>
            </a:r>
            <a:r>
              <a:rPr lang="fr-FR" baseline="0" dirty="0" smtClean="0"/>
              <a:t>consiste a mettre en place une démarche de traçabilité, pour assurer la qualité de la production, d’améliorer en continu la production, en  optimisant les procédures, à l’aide d’indicateurs , d’audits, en se référant à des normes très spécifiques. </a:t>
            </a:r>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13</a:t>
            </a:fld>
            <a:endParaRPr lang="fr-FR"/>
          </a:p>
        </p:txBody>
      </p:sp>
    </p:spTree>
    <p:extLst>
      <p:ext uri="{BB962C8B-B14F-4D97-AF65-F5344CB8AC3E}">
        <p14:creationId xmlns:p14="http://schemas.microsoft.com/office/powerpoint/2010/main" val="4077938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a:t>
            </a:r>
            <a:r>
              <a:rPr lang="fr-FR" baseline="0" dirty="0" smtClean="0"/>
              <a:t> diapositive r</a:t>
            </a:r>
            <a:r>
              <a:rPr lang="fr-FR" dirty="0" smtClean="0"/>
              <a:t>écapitule les différents diplômes de la filière biotechnologie et bio-industries et les liens entre les diplômes.</a:t>
            </a:r>
          </a:p>
          <a:p>
            <a:endParaRPr lang="fr-FR" dirty="0" smtClean="0"/>
          </a:p>
          <a:p>
            <a:r>
              <a:rPr lang="fr-FR" dirty="0" smtClean="0"/>
              <a:t>Le bac </a:t>
            </a:r>
            <a:r>
              <a:rPr lang="fr-FR" dirty="0" smtClean="0"/>
              <a:t>STL biotechnologie prépare aussi bien les jeunes pour l’entrée en BTS </a:t>
            </a:r>
            <a:r>
              <a:rPr lang="fr-FR" dirty="0" smtClean="0"/>
              <a:t>des</a:t>
            </a:r>
            <a:r>
              <a:rPr lang="fr-FR" baseline="0" dirty="0" smtClean="0"/>
              <a:t> </a:t>
            </a:r>
            <a:r>
              <a:rPr lang="fr-FR" dirty="0" smtClean="0"/>
              <a:t>environnements laboratoire, en</a:t>
            </a:r>
            <a:r>
              <a:rPr lang="fr-FR" baseline="0" dirty="0" smtClean="0"/>
              <a:t> </a:t>
            </a:r>
            <a:r>
              <a:rPr lang="fr-FR" dirty="0" smtClean="0"/>
              <a:t>bioindustries (BTS biotechnologies en recherche et production, BTS bio-analyses en laboratoire de contrôle)</a:t>
            </a:r>
            <a:r>
              <a:rPr lang="fr-FR" baseline="0" dirty="0" smtClean="0"/>
              <a:t> </a:t>
            </a:r>
            <a:r>
              <a:rPr lang="fr-FR" dirty="0" smtClean="0"/>
              <a:t>ou non ( le BTS analyses de biologie médicale), </a:t>
            </a:r>
            <a:r>
              <a:rPr lang="fr-FR" dirty="0" smtClean="0"/>
              <a:t>que pour l’entrée</a:t>
            </a:r>
            <a:r>
              <a:rPr lang="fr-FR" baseline="0" dirty="0" smtClean="0"/>
              <a:t> </a:t>
            </a:r>
            <a:r>
              <a:rPr lang="fr-FR" baseline="0" dirty="0" smtClean="0"/>
              <a:t>en</a:t>
            </a:r>
            <a:r>
              <a:rPr lang="fr-FR" dirty="0" smtClean="0"/>
              <a:t> </a:t>
            </a:r>
            <a:r>
              <a:rPr lang="fr-FR" dirty="0" smtClean="0"/>
              <a:t>BTS d’autres environnements</a:t>
            </a:r>
            <a:r>
              <a:rPr lang="fr-FR" baseline="0" dirty="0" smtClean="0"/>
              <a:t> </a:t>
            </a:r>
            <a:r>
              <a:rPr lang="fr-FR" baseline="0" dirty="0" smtClean="0"/>
              <a:t>que le laboratoire (BTS Bioqualité à l’interface laboratoire et atelier de production en bio-industrie, ou en laboratoire médical </a:t>
            </a:r>
          </a:p>
          <a:p>
            <a:r>
              <a:rPr lang="fr-FR" baseline="0" dirty="0" smtClean="0"/>
              <a:t>et BTS métiers </a:t>
            </a:r>
            <a:r>
              <a:rPr lang="fr-FR" baseline="0" dirty="0" smtClean="0"/>
              <a:t>de </a:t>
            </a:r>
            <a:r>
              <a:rPr lang="fr-FR" baseline="0" dirty="0" smtClean="0"/>
              <a:t>l’eau, en amont et en aval de l’utilisation de l’eau par l’Homme).</a:t>
            </a:r>
            <a:endParaRPr lang="fr-FR" baseline="0" dirty="0" smtClean="0"/>
          </a:p>
          <a:p>
            <a:endParaRPr lang="fr-FR" baseline="0" dirty="0" smtClean="0"/>
          </a:p>
          <a:p>
            <a:r>
              <a:rPr lang="fr-FR" baseline="0" dirty="0" smtClean="0"/>
              <a:t>Le titulaire du bac Pro PIPAC </a:t>
            </a:r>
            <a:r>
              <a:rPr lang="fr-FR" baseline="0" dirty="0" smtClean="0"/>
              <a:t>((opérateur de) </a:t>
            </a:r>
            <a:r>
              <a:rPr lang="fr-FR" b="1" baseline="0" dirty="0" smtClean="0"/>
              <a:t>Production en Industrie Pharmaceutique Alimentaire et Cosmétique</a:t>
            </a:r>
            <a:r>
              <a:rPr lang="fr-FR" baseline="0" dirty="0" smtClean="0"/>
              <a:t>) </a:t>
            </a:r>
            <a:r>
              <a:rPr lang="fr-FR" baseline="0" dirty="0" smtClean="0"/>
              <a:t>a </a:t>
            </a:r>
            <a:r>
              <a:rPr lang="fr-FR" baseline="0" dirty="0" smtClean="0"/>
              <a:t>développé </a:t>
            </a:r>
            <a:r>
              <a:rPr lang="fr-FR" baseline="0" dirty="0" smtClean="0"/>
              <a:t>une </a:t>
            </a:r>
            <a:r>
              <a:rPr lang="fr-FR" baseline="0" dirty="0" smtClean="0"/>
              <a:t>connaissance de la culture </a:t>
            </a:r>
            <a:r>
              <a:rPr lang="fr-FR" baseline="0" dirty="0" smtClean="0"/>
              <a:t>industrielle de production, </a:t>
            </a:r>
            <a:r>
              <a:rPr lang="fr-FR" baseline="0" dirty="0" smtClean="0"/>
              <a:t>il </a:t>
            </a:r>
            <a:r>
              <a:rPr lang="fr-FR" baseline="0" dirty="0" smtClean="0"/>
              <a:t>est formé en cela à l’application de la démarche </a:t>
            </a:r>
            <a:r>
              <a:rPr lang="fr-FR" baseline="0" dirty="0" smtClean="0"/>
              <a:t>qualité à son niveau, et au respect de l’environnement de production, ainsi qu’aux  autocontrôles.  </a:t>
            </a:r>
            <a:r>
              <a:rPr lang="fr-FR" baseline="0" dirty="0" smtClean="0"/>
              <a:t>Aussi, cette formation </a:t>
            </a:r>
            <a:r>
              <a:rPr lang="fr-FR" baseline="0" dirty="0" smtClean="0"/>
              <a:t>prépare à l’entrée </a:t>
            </a:r>
            <a:r>
              <a:rPr lang="fr-FR" baseline="0" dirty="0" smtClean="0"/>
              <a:t>en BTS </a:t>
            </a:r>
            <a:r>
              <a:rPr lang="fr-FR" baseline="0" dirty="0" smtClean="0"/>
              <a:t>bioqualité en particulier. </a:t>
            </a:r>
            <a:r>
              <a:rPr lang="fr-FR" baseline="0" dirty="0" smtClean="0"/>
              <a:t>Sa formation au milieu industriel et </a:t>
            </a:r>
            <a:r>
              <a:rPr lang="fr-FR" baseline="0" dirty="0" smtClean="0"/>
              <a:t>en partie au </a:t>
            </a:r>
            <a:r>
              <a:rPr lang="fr-FR" baseline="0" dirty="0" smtClean="0"/>
              <a:t>laboratoire lui permet également </a:t>
            </a:r>
            <a:r>
              <a:rPr lang="fr-FR" baseline="0" dirty="0" smtClean="0"/>
              <a:t>de pouvoir intégrer </a:t>
            </a:r>
            <a:r>
              <a:rPr lang="fr-FR" baseline="0" dirty="0" smtClean="0"/>
              <a:t>un BTS ME, un BTS </a:t>
            </a:r>
            <a:r>
              <a:rPr lang="fr-FR" baseline="0" dirty="0" smtClean="0"/>
              <a:t>de bio-analyses </a:t>
            </a:r>
            <a:r>
              <a:rPr lang="fr-FR" baseline="0" dirty="0" smtClean="0"/>
              <a:t>en </a:t>
            </a:r>
            <a:r>
              <a:rPr lang="fr-FR" baseline="0" dirty="0" smtClean="0"/>
              <a:t>laboratoire </a:t>
            </a:r>
            <a:r>
              <a:rPr lang="fr-FR" baseline="0" dirty="0" smtClean="0"/>
              <a:t>de contrôle ou un BTS </a:t>
            </a:r>
            <a:r>
              <a:rPr lang="fr-FR" baseline="0" dirty="0" smtClean="0"/>
              <a:t>Biotechnologie en Recherche et Production. </a:t>
            </a:r>
            <a:endParaRPr lang="fr-FR" baseline="0" dirty="0" smtClean="0"/>
          </a:p>
          <a:p>
            <a:r>
              <a:rPr lang="fr-FR" baseline="0" dirty="0" smtClean="0"/>
              <a:t>Le titulaire du CAP ETL, employé </a:t>
            </a:r>
            <a:r>
              <a:rPr lang="fr-FR" baseline="0" dirty="0" smtClean="0"/>
              <a:t> technique </a:t>
            </a:r>
            <a:r>
              <a:rPr lang="fr-FR" baseline="0" dirty="0" smtClean="0"/>
              <a:t>de </a:t>
            </a:r>
            <a:r>
              <a:rPr lang="fr-FR" baseline="0" dirty="0" smtClean="0"/>
              <a:t>laboratoire, </a:t>
            </a:r>
            <a:r>
              <a:rPr lang="fr-FR" baseline="0" dirty="0" smtClean="0"/>
              <a:t>est formé à la mise en œuvre de </a:t>
            </a:r>
            <a:r>
              <a:rPr lang="fr-FR" baseline="0" dirty="0" smtClean="0"/>
              <a:t>préparations pour les </a:t>
            </a:r>
            <a:r>
              <a:rPr lang="fr-FR" baseline="0" dirty="0" smtClean="0"/>
              <a:t>laboratoires. Il peut intégrer un bac </a:t>
            </a:r>
            <a:r>
              <a:rPr lang="fr-FR" baseline="0" dirty="0" smtClean="0"/>
              <a:t>pro PIPAC</a:t>
            </a:r>
            <a:r>
              <a:rPr lang="fr-FR" baseline="0" dirty="0" smtClean="0"/>
              <a:t>, voire un bac STL biotech.</a:t>
            </a:r>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14</a:t>
            </a:fld>
            <a:endParaRPr lang="fr-FR"/>
          </a:p>
        </p:txBody>
      </p:sp>
    </p:spTree>
    <p:extLst>
      <p:ext uri="{BB962C8B-B14F-4D97-AF65-F5344CB8AC3E}">
        <p14:creationId xmlns:p14="http://schemas.microsoft.com/office/powerpoint/2010/main" val="26561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Cette dernière vue récapitule les diplômes particulièrement reconnus pour permettre le développement  d’une bio expertise chez les différents collaborateurs dans les secteurs de la filière biotechnologie et bio-industries.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des bio-industries, sont recrutés des titulaires du bac pro PIPAC , expert dans la connaissance du milieu industriel de production. On peut y retrouver des titulaires du BTS métiers de l’eau car formés à la conduite de pilotes, et expert dans la production et l’épuration d’eaux.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 la bioproduction, le titulaire du BTS Biotechnologie en Recherche et en Production intervient pour son expertise biotechnologique  de la production à petites ou à grandes échelles et de recherche pour la mise au point de nouvelles molécules thérapeutiques à l’aide de cellules. Le titulaire du BTS ABM peut contribuer à ce secteur s’il est employé dans une industrie produisant des dérivés du plasma.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Le secteur du laboratoire de contrôle qualité est occupé par des titulaires du BTS de bioanalyses en labo de contrôles qui met en œuvre des analyse, interprète les résultats au regard des normes qualité, et peut être amené à adapter ou à proposer de nouvelles méthodes.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du laboratoire de recherche, le technicien supérieur en BTS biotechnologie en recherche et en production travaille en étroite collaboration avec l’atelier de production pour adapter des stratégies de production ou proposer de nouveaux biomédicaments.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Le titulaire du CAP ETL peut être recruté pour appliquer des procédure opératoires ou pour assister le technicien dans la préparation de matériel et de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Enfin à l’interface de ces secteurs  : les ateliers de production et les laboratoires de recherche,  de contrôles et de développement du procédé industriel, le technicien supérieur en bioqualité est responsable du management de la démarche qualité au sein de l’entreprise.</a:t>
            </a:r>
            <a:endParaRPr lang="fr-FR" dirty="0" smtClean="0">
              <a:solidFill>
                <a:srgbClr val="000000"/>
              </a:solidFill>
              <a:latin typeface="arimo-regular"/>
            </a:endParaRPr>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15</a:t>
            </a:fld>
            <a:endParaRPr lang="fr-FR"/>
          </a:p>
        </p:txBody>
      </p:sp>
    </p:spTree>
    <p:extLst>
      <p:ext uri="{BB962C8B-B14F-4D97-AF65-F5344CB8AC3E}">
        <p14:creationId xmlns:p14="http://schemas.microsoft.com/office/powerpoint/2010/main" val="215338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Cette dernière vue récapitule les diplômes particulièrement reconnus pour permettre le développement  d’une bio expertise chez les différents collaborateurs dans les secteurs de la filière biotechnologie et bio-industries.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des bio-industries, sont recrutés de nombreux titulaires du bac pro PIPAC , expert dans la connaissance du milieu industriel de production. On peut y retrouver des titulaires du BTS métiers de l’eau car formés à la conduite de gros pilotes de production, et expert dans la production et l’épuration d’eaux.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 la bioproduction, le titulaire du BTS Biotechnologie en RP intervient pour son expertise biotechnologique  de la production à petites ou à grandes échelles et de recherche pour la mise au point de nouvelles molécules thérapeutiques à l’aide de cellules. Le titulaire du BTS ABM peut contribuer à ce secteur s’il est employé dans une industrie produisant des dérivés du plasma.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Le secteur du laboratoire est occupé par des titulaires du BTS de bioanalyses en labo de contrôles qui met en œuvre des analyse, interprète les résultats au regard des normes qualité, et peut être amené à adapter ou à proposer de nouvelles méthodes. Dans le secteur du laboratoire, le technicien supérieur en BTS biotechnologie en recherche et en production travaille en étroite collaboration avec l’atelier de production pour adapter des stratégies de production ou proposer de nouveaux biomédicaments. Le titulaire du CAP ETL est recruté pour appliquer des procédure opératoires ou pour assister le technicien dans la préparation de matériel et de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Enfin à l’interface de ces secteurs  : les ateliers de production et les laboratoires de recherche de contrôles et de développement du procédé industriel, le titulaire du BTS bioqualité est responsable du management de la démarche qualité au sein de l’entreprise.</a:t>
            </a:r>
            <a:endParaRPr lang="fr-FR" dirty="0" smtClean="0">
              <a:solidFill>
                <a:srgbClr val="000000"/>
              </a:solidFill>
              <a:latin typeface="arimo-regular"/>
            </a:endParaRPr>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16</a:t>
            </a:fld>
            <a:endParaRPr lang="fr-FR"/>
          </a:p>
        </p:txBody>
      </p:sp>
    </p:spTree>
    <p:extLst>
      <p:ext uri="{BB962C8B-B14F-4D97-AF65-F5344CB8AC3E}">
        <p14:creationId xmlns:p14="http://schemas.microsoft.com/office/powerpoint/2010/main" val="312219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latin typeface="arimo-regular"/>
              </a:rPr>
              <a:t>Les 5 principaux secteurs de la biotechnologie </a:t>
            </a:r>
            <a:r>
              <a:rPr lang="fr-FR" dirty="0" smtClean="0">
                <a:solidFill>
                  <a:srgbClr val="000000"/>
                </a:solidFill>
                <a:latin typeface="arimo-regular"/>
              </a:rPr>
              <a:t>et des bio-industries </a:t>
            </a:r>
            <a:r>
              <a:rPr lang="fr-FR" dirty="0" smtClean="0">
                <a:solidFill>
                  <a:srgbClr val="000000"/>
                </a:solidFill>
                <a:latin typeface="arimo-regular"/>
              </a:rPr>
              <a:t>sont représentés </a:t>
            </a:r>
            <a:r>
              <a:rPr lang="fr-FR" dirty="0" smtClean="0">
                <a:solidFill>
                  <a:srgbClr val="000000"/>
                </a:solidFill>
                <a:latin typeface="arimo-regular"/>
              </a:rPr>
              <a:t>ici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latin typeface="arimo-regular"/>
              </a:rPr>
              <a:t>A gauche, le secteur de la fabrication</a:t>
            </a:r>
            <a:r>
              <a:rPr lang="fr-FR" baseline="0" dirty="0" smtClean="0">
                <a:solidFill>
                  <a:srgbClr val="000000"/>
                </a:solidFill>
                <a:latin typeface="arimo-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 </a:t>
            </a:r>
            <a:r>
              <a:rPr lang="fr-FR" dirty="0" smtClean="0">
                <a:solidFill>
                  <a:srgbClr val="000000"/>
                </a:solidFill>
                <a:latin typeface="arimo-regular"/>
              </a:rPr>
              <a:t>En </a:t>
            </a:r>
            <a:r>
              <a:rPr lang="fr-FR" baseline="0" dirty="0" smtClean="0">
                <a:solidFill>
                  <a:srgbClr val="000000"/>
                </a:solidFill>
                <a:latin typeface="arimo-regular"/>
              </a:rPr>
              <a:t>bio-</a:t>
            </a:r>
            <a:r>
              <a:rPr lang="fr-FR" dirty="0" smtClean="0">
                <a:solidFill>
                  <a:srgbClr val="000000"/>
                </a:solidFill>
                <a:latin typeface="arimo-regular"/>
              </a:rPr>
              <a:t>industrie</a:t>
            </a:r>
            <a:r>
              <a:rPr lang="fr-FR" dirty="0" smtClean="0">
                <a:solidFill>
                  <a:srgbClr val="000000"/>
                </a:solidFill>
                <a:latin typeface="arimo-regular"/>
              </a:rPr>
              <a:t>, concernant</a:t>
            </a:r>
            <a:r>
              <a:rPr lang="fr-FR" baseline="0" dirty="0" smtClean="0">
                <a:solidFill>
                  <a:srgbClr val="000000"/>
                </a:solidFill>
                <a:latin typeface="arimo-regular"/>
              </a:rPr>
              <a:t> la pharmaceutique, l’agroalimentaire et la cosmétique, </a:t>
            </a:r>
            <a:r>
              <a:rPr lang="fr-FR" baseline="0" dirty="0" smtClean="0">
                <a:solidFill>
                  <a:srgbClr val="000000"/>
                </a:solidFill>
                <a:latin typeface="arimo-regular"/>
              </a:rPr>
              <a:t>en en environnement sensible aux bio-contaminations.</a:t>
            </a: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 En </a:t>
            </a:r>
            <a:r>
              <a:rPr lang="fr-FR" baseline="0" dirty="0" smtClean="0">
                <a:solidFill>
                  <a:srgbClr val="000000"/>
                </a:solidFill>
                <a:latin typeface="arimo-regular"/>
              </a:rPr>
              <a:t>industries de bioproduction fabricant selon une haute technicité des produits biologiques fragiles, les biomédicaments encore appelés biothérapies. Un </a:t>
            </a:r>
            <a:r>
              <a:rPr lang="fr-FR" baseline="0" dirty="0" err="1" smtClean="0">
                <a:solidFill>
                  <a:srgbClr val="000000"/>
                </a:solidFill>
                <a:latin typeface="arimo-regular"/>
              </a:rPr>
              <a:t>biomédicament</a:t>
            </a:r>
            <a:r>
              <a:rPr lang="fr-FR" baseline="0" dirty="0" smtClean="0">
                <a:solidFill>
                  <a:srgbClr val="000000"/>
                </a:solidFill>
                <a:latin typeface="arimo-regular"/>
              </a:rPr>
              <a:t> est bien différent d’un médicament synthétisé chimiquement par l’industrie pharmaceutique car il est produit par une cellule ou un microorganisme. </a:t>
            </a:r>
            <a:r>
              <a:rPr lang="fr-FR" sz="1200" b="1" i="0" kern="1200" dirty="0" smtClean="0">
                <a:solidFill>
                  <a:schemeClr val="tx1"/>
                </a:solidFill>
                <a:effectLst/>
                <a:latin typeface="+mn-lt"/>
                <a:ea typeface="+mn-ea"/>
                <a:cs typeface="+mn-cs"/>
              </a:rPr>
              <a:t>En conséquence, les enjeux de production, de sécurité et d’analyse des </a:t>
            </a:r>
            <a:r>
              <a:rPr lang="fr-FR" sz="1200" b="1" i="0" kern="1200" dirty="0" err="1" smtClean="0">
                <a:solidFill>
                  <a:schemeClr val="tx1"/>
                </a:solidFill>
                <a:effectLst/>
                <a:latin typeface="+mn-lt"/>
                <a:ea typeface="+mn-ea"/>
                <a:cs typeface="+mn-cs"/>
              </a:rPr>
              <a:t>biomédicaments</a:t>
            </a:r>
            <a:r>
              <a:rPr lang="fr-FR" sz="1200" b="1" i="0" kern="1200" dirty="0" smtClean="0">
                <a:solidFill>
                  <a:schemeClr val="tx1"/>
                </a:solidFill>
                <a:effectLst/>
                <a:latin typeface="+mn-lt"/>
                <a:ea typeface="+mn-ea"/>
                <a:cs typeface="+mn-cs"/>
              </a:rPr>
              <a:t> sont totalement différents de ceux des petites molécules synthétisées chimiquement.</a:t>
            </a:r>
            <a:endParaRPr lang="fr-FR" b="1"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solidFill>
                  <a:srgbClr val="000000"/>
                </a:solidFill>
                <a:latin typeface="arimo-regular"/>
              </a:rPr>
              <a:t>A droite, le secteur du laboratoire regroupant deux domaines utilisant des équipements semblables, mais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solidFill>
                  <a:srgbClr val="000000"/>
                </a:solidFill>
                <a:latin typeface="arimo-regular"/>
              </a:rPr>
              <a:t>l’un est spécialisé dans des analyses associées à du contrôle qualité : le laboratoire contrôle qualité</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solidFill>
                  <a:srgbClr val="000000"/>
                </a:solidFill>
                <a:latin typeface="arimo-regular"/>
              </a:rPr>
              <a:t>l’autre concerne des analyses menées en recherche et développement </a:t>
            </a:r>
            <a:endParaRPr lang="fr-FR"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latin typeface="arimo-regular"/>
              </a:rPr>
              <a:t>Le 5eme secteur, placé au centre, concerne le service qualité qui est en interaction avec les 4 autres secteurs.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000000"/>
              </a:solidFill>
              <a:latin typeface="arimo-regular"/>
            </a:endParaRPr>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2</a:t>
            </a:fld>
            <a:endParaRPr lang="fr-FR"/>
          </a:p>
        </p:txBody>
      </p:sp>
    </p:spTree>
    <p:extLst>
      <p:ext uri="{BB962C8B-B14F-4D97-AF65-F5344CB8AC3E}">
        <p14:creationId xmlns:p14="http://schemas.microsoft.com/office/powerpoint/2010/main" val="62199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a:t>
            </a:r>
            <a:r>
              <a:rPr lang="fr-FR" sz="1200" b="0" i="0" kern="1200" baseline="0" dirty="0" smtClean="0">
                <a:solidFill>
                  <a:schemeClr val="tx1"/>
                </a:solidFill>
                <a:effectLst/>
                <a:latin typeface="+mn-lt"/>
                <a:ea typeface="+mn-ea"/>
                <a:cs typeface="+mn-cs"/>
              </a:rPr>
              <a:t> 5 secteurs de la filière biotechnologies interagissent entre eux . </a:t>
            </a:r>
          </a:p>
          <a:p>
            <a:pPr marL="171450" indent="-171450">
              <a:buFontTx/>
              <a:buChar char="-"/>
            </a:pPr>
            <a:r>
              <a:rPr lang="fr-FR" sz="1200" b="0" i="0" kern="1200" baseline="0" dirty="0" smtClean="0">
                <a:solidFill>
                  <a:schemeClr val="tx1"/>
                </a:solidFill>
                <a:effectLst/>
                <a:latin typeface="+mn-lt"/>
                <a:ea typeface="+mn-ea"/>
                <a:cs typeface="+mn-cs"/>
              </a:rPr>
              <a:t>Le laboratoire de contrôle qualité est au service des bioindustries et des industries de bioproduction pour </a:t>
            </a:r>
            <a:r>
              <a:rPr lang="fr-FR" sz="1200" b="0" i="0" kern="1200" baseline="0" dirty="0" smtClean="0">
                <a:solidFill>
                  <a:schemeClr val="tx1"/>
                </a:solidFill>
                <a:effectLst/>
                <a:latin typeface="+mn-lt"/>
                <a:ea typeface="+mn-ea"/>
                <a:cs typeface="+mn-cs"/>
              </a:rPr>
              <a:t>:</a:t>
            </a:r>
            <a:endParaRPr lang="fr-FR" sz="1200" b="0" i="0" kern="1200" baseline="0" dirty="0" smtClean="0">
              <a:solidFill>
                <a:schemeClr val="tx1"/>
              </a:solidFill>
              <a:effectLst/>
              <a:latin typeface="+mn-lt"/>
              <a:ea typeface="+mn-ea"/>
              <a:cs typeface="+mn-cs"/>
            </a:endParaRPr>
          </a:p>
          <a:p>
            <a:pPr marL="628650" lvl="1" indent="-171450">
              <a:buFontTx/>
              <a:buChar char="-"/>
            </a:pPr>
            <a:r>
              <a:rPr lang="fr-FR" sz="1200" b="0" i="0" kern="1200" baseline="0" dirty="0" smtClean="0">
                <a:solidFill>
                  <a:schemeClr val="tx1"/>
                </a:solidFill>
                <a:effectLst/>
                <a:latin typeface="+mn-lt"/>
                <a:ea typeface="+mn-ea"/>
                <a:cs typeface="+mn-cs"/>
              </a:rPr>
              <a:t>contrôler les produits fabriqués et détecter des anomalies ; </a:t>
            </a:r>
          </a:p>
          <a:p>
            <a:pPr marL="628650" lvl="1" indent="-171450">
              <a:buFontTx/>
              <a:buChar char="-"/>
            </a:pPr>
            <a:r>
              <a:rPr lang="fr-FR" sz="1200" b="0" i="0" kern="1200" baseline="0" dirty="0" smtClean="0">
                <a:solidFill>
                  <a:schemeClr val="tx1"/>
                </a:solidFill>
                <a:effectLst/>
                <a:latin typeface="+mn-lt"/>
                <a:ea typeface="+mn-ea"/>
                <a:cs typeface="+mn-cs"/>
              </a:rPr>
              <a:t>contrôler </a:t>
            </a:r>
            <a:r>
              <a:rPr lang="fr-FR" sz="1200" b="0" i="0" kern="1200" baseline="0" dirty="0" smtClean="0">
                <a:solidFill>
                  <a:schemeClr val="tx1"/>
                </a:solidFill>
                <a:effectLst/>
                <a:latin typeface="+mn-lt"/>
                <a:ea typeface="+mn-ea"/>
                <a:cs typeface="+mn-cs"/>
              </a:rPr>
              <a:t>l’environnement de travail par exemple, la propreté des équipements de production</a:t>
            </a:r>
          </a:p>
          <a:p>
            <a:pPr marL="628650" lvl="1" indent="-171450">
              <a:buFontTx/>
              <a:buChar char="-"/>
            </a:pPr>
            <a:r>
              <a:rPr lang="fr-FR" sz="1200" b="0" i="0" kern="1200" baseline="0" dirty="0" smtClean="0">
                <a:solidFill>
                  <a:schemeClr val="tx1"/>
                </a:solidFill>
                <a:effectLst/>
                <a:latin typeface="+mn-lt"/>
                <a:ea typeface="+mn-ea"/>
                <a:cs typeface="+mn-cs"/>
              </a:rPr>
              <a:t>contrôler </a:t>
            </a:r>
            <a:r>
              <a:rPr lang="fr-FR" sz="1200" b="0" i="0" kern="1200" baseline="0" dirty="0" smtClean="0">
                <a:solidFill>
                  <a:schemeClr val="tx1"/>
                </a:solidFill>
                <a:effectLst/>
                <a:latin typeface="+mn-lt"/>
                <a:ea typeface="+mn-ea"/>
                <a:cs typeface="+mn-cs"/>
              </a:rPr>
              <a:t>les matières premières avant la production </a:t>
            </a:r>
            <a:r>
              <a:rPr lang="fr-FR" sz="1200" b="0" i="0" kern="1200" dirty="0">
                <a:solidFill>
                  <a:schemeClr val="tx1"/>
                </a:solidFill>
                <a:effectLst/>
                <a:latin typeface="+mn-lt"/>
                <a:ea typeface="+mn-ea"/>
                <a:cs typeface="+mn-cs"/>
              </a:rPr>
              <a:t/>
            </a:r>
            <a:br>
              <a:rPr lang="fr-FR" sz="1200" b="0" i="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3</a:t>
            </a:fld>
            <a:endParaRPr lang="fr-FR"/>
          </a:p>
        </p:txBody>
      </p:sp>
    </p:spTree>
    <p:extLst>
      <p:ext uri="{BB962C8B-B14F-4D97-AF65-F5344CB8AC3E}">
        <p14:creationId xmlns:p14="http://schemas.microsoft.com/office/powerpoint/2010/main" val="245928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De son côté, le laboratoire de recherche et de développement est au service des</a:t>
            </a:r>
            <a:r>
              <a:rPr lang="fr-FR" sz="1200" b="0" i="0" kern="1200" baseline="0" dirty="0" smtClean="0">
                <a:solidFill>
                  <a:schemeClr val="tx1"/>
                </a:solidFill>
                <a:effectLst/>
                <a:latin typeface="+mn-lt"/>
                <a:ea typeface="+mn-ea"/>
                <a:cs typeface="+mn-cs"/>
              </a:rPr>
              <a:t> deux secteurs de production :</a:t>
            </a:r>
          </a:p>
          <a:p>
            <a:pPr marL="171450" indent="-171450">
              <a:buFontTx/>
              <a:buChar char="-"/>
            </a:pPr>
            <a:r>
              <a:rPr lang="fr-FR" sz="1200" b="0" i="0" kern="1200" baseline="0" dirty="0" smtClean="0">
                <a:solidFill>
                  <a:schemeClr val="tx1"/>
                </a:solidFill>
                <a:effectLst/>
                <a:latin typeface="+mn-lt"/>
                <a:ea typeface="+mn-ea"/>
                <a:cs typeface="+mn-cs"/>
              </a:rPr>
              <a:t>en bio-industrie </a:t>
            </a:r>
            <a:r>
              <a:rPr lang="fr-FR" sz="1200" b="0" i="0" kern="1200" baseline="0" dirty="0" smtClean="0">
                <a:solidFill>
                  <a:schemeClr val="tx1"/>
                </a:solidFill>
                <a:effectLst/>
                <a:latin typeface="+mn-lt"/>
                <a:ea typeface="+mn-ea"/>
                <a:cs typeface="+mn-cs"/>
              </a:rPr>
              <a:t>pour participer au développement ou à l’amélioration de procédé de fabrication </a:t>
            </a:r>
          </a:p>
          <a:p>
            <a:pPr marL="171450" indent="-171450">
              <a:buFontTx/>
              <a:buChar char="-"/>
            </a:pPr>
            <a:r>
              <a:rPr lang="fr-FR" sz="1200" b="0" i="0" kern="1200" baseline="0" dirty="0" smtClean="0">
                <a:solidFill>
                  <a:schemeClr val="tx1"/>
                </a:solidFill>
                <a:effectLst/>
                <a:latin typeface="+mn-lt"/>
                <a:ea typeface="+mn-ea"/>
                <a:cs typeface="+mn-cs"/>
              </a:rPr>
              <a:t>en </a:t>
            </a:r>
            <a:r>
              <a:rPr lang="fr-FR" sz="1200" b="0" i="0" kern="1200" baseline="0" dirty="0" smtClean="0">
                <a:solidFill>
                  <a:schemeClr val="tx1"/>
                </a:solidFill>
                <a:effectLst/>
                <a:latin typeface="+mn-lt"/>
                <a:ea typeface="+mn-ea"/>
                <a:cs typeface="+mn-cs"/>
              </a:rPr>
              <a:t>bioproduction pour mettre au point de nouveaux vaccins et </a:t>
            </a:r>
            <a:r>
              <a:rPr lang="fr-FR" sz="1200" b="0" i="0" kern="1200" baseline="0" dirty="0" smtClean="0">
                <a:solidFill>
                  <a:schemeClr val="tx1"/>
                </a:solidFill>
                <a:effectLst/>
                <a:latin typeface="+mn-lt"/>
                <a:ea typeface="+mn-ea"/>
                <a:cs typeface="+mn-cs"/>
              </a:rPr>
              <a:t>médicaments à l’aide de culture de cellules </a:t>
            </a:r>
            <a:r>
              <a:rPr lang="fr-FR" sz="1200" b="0" i="0" kern="1200" dirty="0">
                <a:solidFill>
                  <a:schemeClr val="tx1"/>
                </a:solidFill>
                <a:effectLst/>
                <a:latin typeface="+mn-lt"/>
                <a:ea typeface="+mn-ea"/>
                <a:cs typeface="+mn-cs"/>
              </a:rPr>
              <a:t/>
            </a:r>
            <a:br>
              <a:rPr lang="fr-FR" sz="1200" b="0" i="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4</a:t>
            </a:fld>
            <a:endParaRPr lang="fr-FR"/>
          </a:p>
        </p:txBody>
      </p:sp>
    </p:spTree>
    <p:extLst>
      <p:ext uri="{BB962C8B-B14F-4D97-AF65-F5344CB8AC3E}">
        <p14:creationId xmlns:p14="http://schemas.microsoft.com/office/powerpoint/2010/main" val="351595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service qualité se positionne à l’interface des</a:t>
            </a:r>
            <a:r>
              <a:rPr lang="fr-FR" baseline="0" dirty="0" smtClean="0"/>
              <a:t> 4 secteurs industriels et laboratoires, </a:t>
            </a:r>
            <a:endParaRPr lang="fr-FR" dirty="0"/>
          </a:p>
          <a:p>
            <a:pPr marL="171450" indent="-171450">
              <a:buFontTx/>
              <a:buChar char="-"/>
            </a:pPr>
            <a:r>
              <a:rPr lang="fr-FR" dirty="0" smtClean="0"/>
              <a:t>Soit pour définir</a:t>
            </a:r>
            <a:r>
              <a:rPr lang="fr-FR" baseline="0" dirty="0" smtClean="0"/>
              <a:t> et </a:t>
            </a:r>
            <a:r>
              <a:rPr lang="fr-FR" dirty="0" smtClean="0"/>
              <a:t>organiser les prélèvements</a:t>
            </a:r>
            <a:r>
              <a:rPr lang="fr-FR" baseline="0" dirty="0" smtClean="0"/>
              <a:t> à analyser par les laboratoires et </a:t>
            </a:r>
            <a:r>
              <a:rPr lang="fr-FR" b="1" baseline="0" dirty="0" smtClean="0"/>
              <a:t>rédiger les procédures</a:t>
            </a:r>
            <a:r>
              <a:rPr lang="fr-FR" baseline="0" dirty="0" smtClean="0"/>
              <a:t>.</a:t>
            </a:r>
          </a:p>
          <a:p>
            <a:pPr marL="171450" indent="-171450">
              <a:buFontTx/>
              <a:buChar char="-"/>
            </a:pPr>
            <a:r>
              <a:rPr lang="fr-FR" baseline="0" dirty="0" smtClean="0"/>
              <a:t>soit pour interpréter les résultats des analyses au regard des normes et prendre des décisions au service de l’amélioration </a:t>
            </a:r>
            <a:r>
              <a:rPr lang="fr-FR" baseline="0" dirty="0" smtClean="0"/>
              <a:t>des procédures de </a:t>
            </a:r>
            <a:r>
              <a:rPr lang="fr-FR" baseline="0" dirty="0" smtClean="0"/>
              <a:t>production.</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5</a:t>
            </a:fld>
            <a:endParaRPr lang="fr-FR"/>
          </a:p>
        </p:txBody>
      </p:sp>
    </p:spTree>
    <p:extLst>
      <p:ext uri="{BB962C8B-B14F-4D97-AF65-F5344CB8AC3E}">
        <p14:creationId xmlns:p14="http://schemas.microsoft.com/office/powerpoint/2010/main" val="111817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L’amélioration de </a:t>
            </a:r>
            <a:r>
              <a:rPr lang="fr-FR" dirty="0" smtClean="0"/>
              <a:t>procédés </a:t>
            </a:r>
            <a:r>
              <a:rPr lang="fr-FR" dirty="0" smtClean="0"/>
              <a:t>de fabrication se fait </a:t>
            </a:r>
            <a:r>
              <a:rPr lang="fr-FR" baseline="0" dirty="0" smtClean="0"/>
              <a:t>en lien avec le service de recherche et développement.</a:t>
            </a:r>
            <a:endParaRPr lang="fr-FR" dirty="0" smtClean="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6</a:t>
            </a:fld>
            <a:endParaRPr lang="fr-FR"/>
          </a:p>
        </p:txBody>
      </p:sp>
    </p:spTree>
    <p:extLst>
      <p:ext uri="{BB962C8B-B14F-4D97-AF65-F5344CB8AC3E}">
        <p14:creationId xmlns:p14="http://schemas.microsoft.com/office/powerpoint/2010/main" val="313318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Quelle formation permet d’accéder à chacun des 5 secteurs de la filière </a:t>
            </a:r>
            <a:r>
              <a:rPr lang="fr-FR" sz="1200" kern="1200" dirty="0" smtClean="0">
                <a:solidFill>
                  <a:schemeClr val="tx1"/>
                </a:solidFill>
                <a:effectLst/>
                <a:latin typeface="+mn-lt"/>
                <a:ea typeface="+mn-ea"/>
                <a:cs typeface="+mn-cs"/>
              </a:rPr>
              <a:t>« biotechnologie </a:t>
            </a:r>
            <a:r>
              <a:rPr lang="fr-FR" sz="1200" kern="1200" dirty="0" smtClean="0">
                <a:solidFill>
                  <a:schemeClr val="tx1"/>
                </a:solidFill>
                <a:effectLst/>
                <a:latin typeface="+mn-lt"/>
                <a:ea typeface="+mn-ea"/>
                <a:cs typeface="+mn-cs"/>
              </a:rPr>
              <a:t>et </a:t>
            </a:r>
            <a:r>
              <a:rPr lang="fr-FR" sz="1200" kern="1200" dirty="0" smtClean="0">
                <a:solidFill>
                  <a:schemeClr val="tx1"/>
                </a:solidFill>
                <a:effectLst/>
                <a:latin typeface="+mn-lt"/>
                <a:ea typeface="+mn-ea"/>
                <a:cs typeface="+mn-cs"/>
              </a:rPr>
              <a:t>bio-industries » </a:t>
            </a:r>
            <a:r>
              <a:rPr lang="fr-FR" sz="1200" kern="1200" dirty="0" smtClean="0">
                <a:solidFill>
                  <a:schemeClr val="tx1"/>
                </a:solidFill>
                <a:effectLst/>
                <a:latin typeface="+mn-lt"/>
                <a:ea typeface="+mn-ea"/>
                <a:cs typeface="+mn-cs"/>
              </a:rPr>
              <a:t>? Quels sont les diplômes associés, le niveau de qualification devant être adapté à la </a:t>
            </a:r>
            <a:r>
              <a:rPr lang="fr-FR" sz="1200" kern="1200" dirty="0" smtClean="0">
                <a:solidFill>
                  <a:schemeClr val="tx1"/>
                </a:solidFill>
                <a:effectLst/>
                <a:latin typeface="+mn-lt"/>
                <a:ea typeface="+mn-ea"/>
                <a:cs typeface="+mn-cs"/>
              </a:rPr>
              <a:t>technicité attendue </a:t>
            </a:r>
            <a:r>
              <a:rPr lang="fr-FR" sz="1200" kern="1200" dirty="0" smtClean="0">
                <a:solidFill>
                  <a:schemeClr val="tx1"/>
                </a:solidFill>
                <a:effectLst/>
                <a:latin typeface="+mn-lt"/>
                <a:ea typeface="+mn-ea"/>
                <a:cs typeface="+mn-cs"/>
              </a:rPr>
              <a:t>et au niveau de responsabilités </a:t>
            </a:r>
            <a:r>
              <a:rPr lang="fr-FR" sz="1200" kern="1200" dirty="0" smtClean="0">
                <a:solidFill>
                  <a:schemeClr val="tx1"/>
                </a:solidFill>
                <a:effectLst/>
                <a:latin typeface="+mn-lt"/>
                <a:ea typeface="+mn-ea"/>
                <a:cs typeface="+mn-cs"/>
              </a:rPr>
              <a:t>visé </a:t>
            </a:r>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7</a:t>
            </a:fld>
            <a:endParaRPr lang="fr-FR"/>
          </a:p>
        </p:txBody>
      </p:sp>
    </p:spTree>
    <p:extLst>
      <p:ext uri="{BB962C8B-B14F-4D97-AF65-F5344CB8AC3E}">
        <p14:creationId xmlns:p14="http://schemas.microsoft.com/office/powerpoint/2010/main" val="107927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Concernant le secteur des</a:t>
            </a:r>
            <a:r>
              <a:rPr lang="fr-FR" sz="1200" b="0" i="0" kern="1200" baseline="0" dirty="0" smtClean="0">
                <a:solidFill>
                  <a:schemeClr val="tx1"/>
                </a:solidFill>
                <a:effectLst/>
                <a:latin typeface="+mn-lt"/>
                <a:ea typeface="+mn-ea"/>
                <a:cs typeface="+mn-cs"/>
              </a:rPr>
              <a:t> bioindustries </a:t>
            </a:r>
            <a:r>
              <a:rPr lang="fr-FR" sz="1200" b="0" i="0" kern="1200" baseline="0" dirty="0" smtClean="0">
                <a:solidFill>
                  <a:schemeClr val="tx1"/>
                </a:solidFill>
                <a:effectLst/>
                <a:latin typeface="+mn-lt"/>
                <a:ea typeface="+mn-ea"/>
                <a:cs typeface="+mn-cs"/>
              </a:rPr>
              <a:t>Pharmaceutique, Alimentaire et Cosmétique,  </a:t>
            </a:r>
            <a:r>
              <a:rPr lang="fr-FR" sz="1200" b="0" i="0" kern="1200" baseline="0" dirty="0" smtClean="0">
                <a:solidFill>
                  <a:schemeClr val="tx1"/>
                </a:solidFill>
                <a:effectLst/>
                <a:latin typeface="+mn-lt"/>
                <a:ea typeface="+mn-ea"/>
                <a:cs typeface="+mn-cs"/>
              </a:rPr>
              <a:t>le professionnel travaille à la production </a:t>
            </a:r>
            <a:r>
              <a:rPr lang="fr-FR" sz="1200" b="0" i="0" kern="1200" baseline="0" dirty="0" smtClean="0">
                <a:solidFill>
                  <a:schemeClr val="tx1"/>
                </a:solidFill>
                <a:effectLst/>
                <a:latin typeface="+mn-lt"/>
                <a:ea typeface="+mn-ea"/>
                <a:cs typeface="+mn-cs"/>
              </a:rPr>
              <a:t>au </a:t>
            </a:r>
            <a:r>
              <a:rPr lang="fr-FR" sz="1200" b="0" i="0" kern="1200" baseline="0" dirty="0" smtClean="0">
                <a:solidFill>
                  <a:schemeClr val="tx1"/>
                </a:solidFill>
                <a:effectLst/>
                <a:latin typeface="+mn-lt"/>
                <a:ea typeface="+mn-ea"/>
                <a:cs typeface="+mn-cs"/>
              </a:rPr>
              <a:t>niveau opérateur hautement qualifié, </a:t>
            </a:r>
            <a:r>
              <a:rPr lang="fr-FR" sz="1200" b="0" i="0" kern="1200" baseline="0" dirty="0" smtClean="0">
                <a:solidFill>
                  <a:schemeClr val="tx1"/>
                </a:solidFill>
                <a:effectLst/>
                <a:latin typeface="+mn-lt"/>
                <a:ea typeface="+mn-ea"/>
                <a:cs typeface="+mn-cs"/>
              </a:rPr>
              <a:t>c’est-à-dire  </a:t>
            </a:r>
            <a:r>
              <a:rPr lang="fr-FR" sz="1200" b="0" i="0" kern="1200" baseline="0" dirty="0" smtClean="0">
                <a:solidFill>
                  <a:schemeClr val="tx1"/>
                </a:solidFill>
                <a:effectLst/>
                <a:latin typeface="+mn-lt"/>
                <a:ea typeface="+mn-ea"/>
                <a:cs typeface="+mn-cs"/>
              </a:rPr>
              <a:t>qu’il peut </a:t>
            </a:r>
            <a:r>
              <a:rPr lang="fr-FR" sz="1200" b="0" i="0" kern="1200" baseline="0" dirty="0" smtClean="0">
                <a:solidFill>
                  <a:schemeClr val="tx1"/>
                </a:solidFill>
                <a:effectLst/>
                <a:latin typeface="+mn-lt"/>
                <a:ea typeface="+mn-ea"/>
                <a:cs typeface="+mn-cs"/>
              </a:rPr>
              <a:t>être </a:t>
            </a:r>
            <a:r>
              <a:rPr lang="fr-FR" sz="1200" b="0" i="0" kern="1200" baseline="0" dirty="0" smtClean="0">
                <a:solidFill>
                  <a:schemeClr val="tx1"/>
                </a:solidFill>
                <a:effectLst/>
                <a:latin typeface="+mn-lt"/>
                <a:ea typeface="+mn-ea"/>
                <a:cs typeface="+mn-cs"/>
              </a:rPr>
              <a:t>responsable du pilotage d’un segment de </a:t>
            </a:r>
            <a:r>
              <a:rPr lang="fr-FR" sz="1200" b="0" i="0" kern="1200" baseline="0" dirty="0" smtClean="0">
                <a:solidFill>
                  <a:schemeClr val="tx1"/>
                </a:solidFill>
                <a:effectLst/>
                <a:latin typeface="+mn-lt"/>
                <a:ea typeface="+mn-ea"/>
                <a:cs typeface="+mn-cs"/>
              </a:rPr>
              <a:t>production dans un environnement sensible aux bio-contaminations.</a:t>
            </a:r>
          </a:p>
          <a:p>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Il </a:t>
            </a:r>
            <a:r>
              <a:rPr lang="fr-FR" sz="1200" b="0" i="0" kern="1200" baseline="0" dirty="0" smtClean="0">
                <a:solidFill>
                  <a:schemeClr val="tx1"/>
                </a:solidFill>
                <a:effectLst/>
                <a:latin typeface="+mn-lt"/>
                <a:ea typeface="+mn-ea"/>
                <a:cs typeface="+mn-cs"/>
              </a:rPr>
              <a:t>peut être recruté après </a:t>
            </a:r>
            <a:r>
              <a:rPr lang="fr-FR" sz="1200" b="0" i="0" kern="1200" baseline="0" dirty="0" smtClean="0">
                <a:solidFill>
                  <a:schemeClr val="tx1"/>
                </a:solidFill>
                <a:effectLst/>
                <a:latin typeface="+mn-lt"/>
                <a:ea typeface="+mn-ea"/>
                <a:cs typeface="+mn-cs"/>
              </a:rPr>
              <a:t>obtention </a:t>
            </a:r>
            <a:r>
              <a:rPr lang="fr-FR" sz="1200" b="0" i="0" kern="1200" baseline="0" dirty="0" smtClean="0">
                <a:solidFill>
                  <a:schemeClr val="tx1"/>
                </a:solidFill>
                <a:effectLst/>
                <a:latin typeface="+mn-lt"/>
                <a:ea typeface="+mn-ea"/>
                <a:cs typeface="+mn-cs"/>
              </a:rPr>
              <a:t>d’un bac Pro </a:t>
            </a:r>
            <a:r>
              <a:rPr lang="fr-FR" sz="1200" b="0" i="0" kern="1200" baseline="0" dirty="0" smtClean="0">
                <a:solidFill>
                  <a:schemeClr val="tx1"/>
                </a:solidFill>
                <a:effectLst/>
                <a:latin typeface="+mn-lt"/>
                <a:ea typeface="+mn-ea"/>
                <a:cs typeface="+mn-cs"/>
              </a:rPr>
              <a:t>PIPAC</a:t>
            </a:r>
            <a:r>
              <a:rPr lang="fr-FR" baseline="0" dirty="0" smtClean="0"/>
              <a:t>((opérateur de) </a:t>
            </a:r>
            <a:r>
              <a:rPr lang="fr-FR" b="1" baseline="0" dirty="0" smtClean="0"/>
              <a:t>Production en Industrie Pharmaceutique Alimentaire et Cosmétique</a:t>
            </a:r>
            <a:r>
              <a:rPr lang="fr-FR" baseline="0" dirty="0" smtClean="0"/>
              <a:t>) </a:t>
            </a:r>
            <a:r>
              <a:rPr lang="fr-FR" sz="1200" b="0" i="0" kern="1200" baseline="0" dirty="0" smtClean="0">
                <a:solidFill>
                  <a:schemeClr val="tx1"/>
                </a:solidFill>
                <a:effectLst/>
                <a:latin typeface="+mn-lt"/>
                <a:ea typeface="+mn-ea"/>
                <a:cs typeface="+mn-cs"/>
              </a:rPr>
              <a:t>, il est formé </a:t>
            </a:r>
            <a:r>
              <a:rPr lang="fr-FR" sz="1200" b="0" i="0" kern="1200" baseline="0" dirty="0" smtClean="0">
                <a:solidFill>
                  <a:schemeClr val="tx1"/>
                </a:solidFill>
                <a:effectLst/>
                <a:latin typeface="+mn-lt"/>
                <a:ea typeface="+mn-ea"/>
                <a:cs typeface="+mn-cs"/>
              </a:rPr>
              <a:t>sur 3 </a:t>
            </a:r>
            <a:r>
              <a:rPr lang="fr-FR" sz="1200" b="0" i="0" kern="1200" baseline="0" dirty="0" smtClean="0">
                <a:solidFill>
                  <a:schemeClr val="tx1"/>
                </a:solidFill>
                <a:effectLst/>
                <a:latin typeface="+mn-lt"/>
                <a:ea typeface="+mn-ea"/>
                <a:cs typeface="+mn-cs"/>
              </a:rPr>
              <a:t>pôles </a:t>
            </a:r>
            <a:r>
              <a:rPr lang="fr-FR" sz="1200" b="0" i="0" kern="1200" baseline="0" dirty="0" smtClean="0">
                <a:solidFill>
                  <a:schemeClr val="tx1"/>
                </a:solidFill>
                <a:effectLst/>
                <a:latin typeface="+mn-lt"/>
                <a:ea typeface="+mn-ea"/>
                <a:cs typeface="+mn-cs"/>
              </a:rPr>
              <a:t>de compétences liés à la production en </a:t>
            </a:r>
            <a:r>
              <a:rPr lang="fr-FR" sz="1200" b="0" i="0" kern="1200" baseline="0" dirty="0" smtClean="0">
                <a:solidFill>
                  <a:schemeClr val="tx1"/>
                </a:solidFill>
                <a:effectLst/>
                <a:latin typeface="+mn-lt"/>
                <a:ea typeface="+mn-ea"/>
                <a:cs typeface="+mn-cs"/>
              </a:rPr>
              <a:t>atmosphère contrôlée </a:t>
            </a:r>
            <a:r>
              <a:rPr lang="fr-FR" sz="1200" b="0" i="0" kern="1200" baseline="0" dirty="0" smtClean="0">
                <a:solidFill>
                  <a:schemeClr val="tx1"/>
                </a:solidFill>
                <a:effectLst/>
                <a:latin typeface="+mn-lt"/>
                <a:ea typeface="+mn-ea"/>
                <a:cs typeface="+mn-cs"/>
              </a:rPr>
              <a:t>: il intervient dans le contrôle de </a:t>
            </a:r>
            <a:r>
              <a:rPr lang="fr-FR" sz="1200" b="0" i="0" kern="1200" baseline="0" dirty="0" smtClean="0">
                <a:solidFill>
                  <a:schemeClr val="tx1"/>
                </a:solidFill>
                <a:effectLst/>
                <a:latin typeface="+mn-lt"/>
                <a:ea typeface="+mn-ea"/>
                <a:cs typeface="+mn-cs"/>
              </a:rPr>
              <a:t>l’environnement </a:t>
            </a:r>
            <a:r>
              <a:rPr lang="fr-FR" sz="1200" b="0" i="0" kern="1200" baseline="0" dirty="0" smtClean="0">
                <a:solidFill>
                  <a:schemeClr val="tx1"/>
                </a:solidFill>
                <a:effectLst/>
                <a:latin typeface="+mn-lt"/>
                <a:ea typeface="+mn-ea"/>
                <a:cs typeface="+mn-cs"/>
              </a:rPr>
              <a:t>et des surfaces, et </a:t>
            </a:r>
            <a:r>
              <a:rPr lang="fr-FR" sz="1200" b="0" i="0" kern="1200" baseline="0" dirty="0" smtClean="0">
                <a:solidFill>
                  <a:schemeClr val="tx1"/>
                </a:solidFill>
                <a:effectLst/>
                <a:latin typeface="+mn-lt"/>
                <a:ea typeface="+mn-ea"/>
                <a:cs typeface="+mn-cs"/>
              </a:rPr>
              <a:t>le prélèvement </a:t>
            </a:r>
            <a:r>
              <a:rPr lang="fr-FR" sz="1200" b="0" i="0" kern="1200" baseline="0" dirty="0" smtClean="0">
                <a:solidFill>
                  <a:schemeClr val="tx1"/>
                </a:solidFill>
                <a:effectLst/>
                <a:latin typeface="+mn-lt"/>
                <a:ea typeface="+mn-ea"/>
                <a:cs typeface="+mn-cs"/>
              </a:rPr>
              <a:t>de </a:t>
            </a:r>
            <a:r>
              <a:rPr lang="fr-FR" sz="1200" b="0" i="0" kern="1200" baseline="0" dirty="0" smtClean="0">
                <a:solidFill>
                  <a:schemeClr val="tx1"/>
                </a:solidFill>
                <a:effectLst/>
                <a:latin typeface="+mn-lt"/>
                <a:ea typeface="+mn-ea"/>
                <a:cs typeface="+mn-cs"/>
              </a:rPr>
              <a:t>l’échantillon, les autocontrôles </a:t>
            </a:r>
            <a:r>
              <a:rPr lang="fr-FR" sz="1200" b="0" i="0" kern="1200" baseline="0" dirty="0" smtClean="0">
                <a:solidFill>
                  <a:schemeClr val="tx1"/>
                </a:solidFill>
                <a:effectLst/>
                <a:latin typeface="+mn-lt"/>
                <a:ea typeface="+mn-ea"/>
                <a:cs typeface="+mn-cs"/>
              </a:rPr>
              <a:t>et </a:t>
            </a:r>
            <a:r>
              <a:rPr lang="fr-FR" sz="1200" b="0" i="0" kern="1200" baseline="0" dirty="0" smtClean="0">
                <a:solidFill>
                  <a:schemeClr val="tx1"/>
                </a:solidFill>
                <a:effectLst/>
                <a:latin typeface="+mn-lt"/>
                <a:ea typeface="+mn-ea"/>
                <a:cs typeface="+mn-cs"/>
              </a:rPr>
              <a:t>il interagit avec laboratoire </a:t>
            </a:r>
            <a:r>
              <a:rPr lang="fr-FR" sz="1200" b="0" i="0" kern="1200" baseline="0" dirty="0" smtClean="0">
                <a:solidFill>
                  <a:schemeClr val="tx1"/>
                </a:solidFill>
                <a:effectLst/>
                <a:latin typeface="+mn-lt"/>
                <a:ea typeface="+mn-ea"/>
                <a:cs typeface="+mn-cs"/>
              </a:rPr>
              <a:t>de </a:t>
            </a:r>
            <a:r>
              <a:rPr lang="fr-FR" sz="1200" b="0" i="0" kern="1200" baseline="0" dirty="0" smtClean="0">
                <a:solidFill>
                  <a:schemeClr val="tx1"/>
                </a:solidFill>
                <a:effectLst/>
                <a:latin typeface="+mn-lt"/>
                <a:ea typeface="+mn-ea"/>
                <a:cs typeface="+mn-cs"/>
              </a:rPr>
              <a:t>contrôle </a:t>
            </a:r>
            <a:r>
              <a:rPr lang="fr-FR" sz="1200" b="0" i="0" kern="1200" baseline="0" dirty="0" smtClean="0">
                <a:solidFill>
                  <a:schemeClr val="tx1"/>
                </a:solidFill>
                <a:effectLst/>
                <a:latin typeface="+mn-lt"/>
                <a:ea typeface="+mn-ea"/>
                <a:cs typeface="+mn-cs"/>
              </a:rPr>
              <a:t>qualité</a:t>
            </a:r>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8</a:t>
            </a:fld>
            <a:endParaRPr lang="fr-FR"/>
          </a:p>
        </p:txBody>
      </p:sp>
    </p:spTree>
    <p:extLst>
      <p:ext uri="{BB962C8B-B14F-4D97-AF65-F5344CB8AC3E}">
        <p14:creationId xmlns:p14="http://schemas.microsoft.com/office/powerpoint/2010/main" val="190521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baseline="0" dirty="0" smtClean="0">
                <a:solidFill>
                  <a:schemeClr val="tx1"/>
                </a:solidFill>
                <a:effectLst/>
                <a:latin typeface="+mn-lt"/>
                <a:ea typeface="+mn-ea"/>
                <a:cs typeface="+mn-cs"/>
              </a:rPr>
              <a:t>Le titulaire du bac pro PIPAC peut provenir d’un CAP ETL, </a:t>
            </a:r>
            <a:r>
              <a:rPr lang="fr-FR" sz="1200" b="0" i="0" kern="1200" baseline="0" dirty="0" smtClean="0">
                <a:solidFill>
                  <a:schemeClr val="tx1"/>
                </a:solidFill>
                <a:effectLst/>
                <a:latin typeface="+mn-lt"/>
                <a:ea typeface="+mn-ea"/>
                <a:cs typeface="+mn-cs"/>
              </a:rPr>
              <a:t>qui forme aux préparations </a:t>
            </a:r>
            <a:r>
              <a:rPr lang="fr-FR" sz="1200" b="0" i="0" kern="1200" baseline="0" dirty="0" smtClean="0">
                <a:solidFill>
                  <a:schemeClr val="tx1"/>
                </a:solidFill>
                <a:effectLst/>
                <a:latin typeface="+mn-lt"/>
                <a:ea typeface="+mn-ea"/>
                <a:cs typeface="+mn-cs"/>
              </a:rPr>
              <a:t>de matériels et solutions </a:t>
            </a:r>
            <a:r>
              <a:rPr lang="fr-FR" sz="1200" b="0" i="0" kern="1200" baseline="0" dirty="0" smtClean="0">
                <a:solidFill>
                  <a:schemeClr val="tx1"/>
                </a:solidFill>
                <a:effectLst/>
                <a:latin typeface="+mn-lt"/>
                <a:ea typeface="+mn-ea"/>
                <a:cs typeface="+mn-cs"/>
              </a:rPr>
              <a:t>pour les laboratoires.</a:t>
            </a:r>
            <a:endParaRPr lang="fr-FR" sz="1200" b="0" i="0" kern="1200" baseline="0" dirty="0" smtClean="0">
              <a:solidFill>
                <a:schemeClr val="tx1"/>
              </a:solidFill>
              <a:effectLst/>
              <a:latin typeface="+mn-lt"/>
              <a:ea typeface="+mn-ea"/>
              <a:cs typeface="+mn-cs"/>
            </a:endParaRPr>
          </a:p>
          <a:p>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Au niveau bac +2, le titulaire du BTS Bioqualité se positionne au niveau du management de la qualité : il organise la mise en place de la démarche qualité dans l’entreprise, pour le </a:t>
            </a:r>
            <a:r>
              <a:rPr lang="fr-FR" sz="1200" b="0" i="0" kern="1200" baseline="0" dirty="0" smtClean="0">
                <a:solidFill>
                  <a:schemeClr val="tx1"/>
                </a:solidFill>
                <a:effectLst/>
                <a:latin typeface="+mn-lt"/>
                <a:ea typeface="+mn-ea"/>
                <a:cs typeface="+mn-cs"/>
              </a:rPr>
              <a:t>contrôle </a:t>
            </a:r>
            <a:r>
              <a:rPr lang="fr-FR" sz="1200" b="0" i="0" kern="1200" baseline="0" dirty="0" smtClean="0">
                <a:solidFill>
                  <a:schemeClr val="tx1"/>
                </a:solidFill>
                <a:effectLst/>
                <a:latin typeface="+mn-lt"/>
                <a:ea typeface="+mn-ea"/>
                <a:cs typeface="+mn-cs"/>
              </a:rPr>
              <a:t>et l’amélioration des </a:t>
            </a:r>
            <a:r>
              <a:rPr lang="fr-FR" sz="1200" b="0" i="0" kern="1200" baseline="0" dirty="0" smtClean="0">
                <a:solidFill>
                  <a:schemeClr val="tx1"/>
                </a:solidFill>
                <a:effectLst/>
                <a:latin typeface="+mn-lt"/>
                <a:ea typeface="+mn-ea"/>
                <a:cs typeface="+mn-cs"/>
              </a:rPr>
              <a:t>produits. </a:t>
            </a:r>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Le titulaire du BTS métiers de l’eau a toute sa place dans la filière puisqu’il peut intervenir dans la production d’eau industrielle, ou dans l’épuration des eaux de </a:t>
            </a:r>
            <a:r>
              <a:rPr lang="fr-FR" sz="1200" b="0" i="0" kern="1200" baseline="0" dirty="0" smtClean="0">
                <a:solidFill>
                  <a:schemeClr val="tx1"/>
                </a:solidFill>
                <a:effectLst/>
                <a:latin typeface="+mn-lt"/>
                <a:ea typeface="+mn-ea"/>
                <a:cs typeface="+mn-cs"/>
              </a:rPr>
              <a:t>production, au même titre qu’il le fait pour les collectivités territoriales.</a:t>
            </a:r>
            <a:endParaRPr lang="fr-FR" sz="1200" b="0" i="0" kern="1200" baseline="0" dirty="0" smtClean="0">
              <a:solidFill>
                <a:schemeClr val="tx1"/>
              </a:solidFill>
              <a:effectLst/>
              <a:latin typeface="+mn-lt"/>
              <a:ea typeface="+mn-ea"/>
              <a:cs typeface="+mn-cs"/>
            </a:endParaRPr>
          </a:p>
          <a:p>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Le bac technologique STL </a:t>
            </a:r>
            <a:r>
              <a:rPr lang="fr-FR" sz="1200" b="0" i="0" kern="1200" baseline="0" dirty="0" smtClean="0">
                <a:solidFill>
                  <a:schemeClr val="tx1"/>
                </a:solidFill>
                <a:effectLst/>
                <a:latin typeface="+mn-lt"/>
                <a:ea typeface="+mn-ea"/>
                <a:cs typeface="+mn-cs"/>
              </a:rPr>
              <a:t>ne </a:t>
            </a:r>
            <a:r>
              <a:rPr lang="fr-FR" sz="1200" b="0" i="0" kern="1200" baseline="0" dirty="0" smtClean="0">
                <a:solidFill>
                  <a:schemeClr val="tx1"/>
                </a:solidFill>
                <a:effectLst/>
                <a:latin typeface="+mn-lt"/>
                <a:ea typeface="+mn-ea"/>
                <a:cs typeface="+mn-cs"/>
              </a:rPr>
              <a:t>vise pas un emploi direct dans </a:t>
            </a:r>
            <a:r>
              <a:rPr lang="fr-FR" sz="1200" b="0" i="0" kern="1200" baseline="0" dirty="0" smtClean="0">
                <a:solidFill>
                  <a:schemeClr val="tx1"/>
                </a:solidFill>
                <a:effectLst/>
                <a:latin typeface="+mn-lt"/>
                <a:ea typeface="+mn-ea"/>
                <a:cs typeface="+mn-cs"/>
              </a:rPr>
              <a:t>ce </a:t>
            </a:r>
            <a:r>
              <a:rPr lang="fr-FR" sz="1200" b="0" i="0" kern="1200" baseline="0" dirty="0" smtClean="0">
                <a:solidFill>
                  <a:schemeClr val="tx1"/>
                </a:solidFill>
                <a:effectLst/>
                <a:latin typeface="+mn-lt"/>
                <a:ea typeface="+mn-ea"/>
                <a:cs typeface="+mn-cs"/>
              </a:rPr>
              <a:t>secteur car ce n’est pas un bac professionnel </a:t>
            </a:r>
            <a:r>
              <a:rPr lang="fr-FR" sz="1200" b="0" i="0" kern="1200" baseline="0" dirty="0" smtClean="0">
                <a:solidFill>
                  <a:schemeClr val="tx1"/>
                </a:solidFill>
                <a:effectLst/>
                <a:latin typeface="+mn-lt"/>
                <a:ea typeface="+mn-ea"/>
                <a:cs typeface="+mn-cs"/>
              </a:rPr>
              <a:t>mais cette formation </a:t>
            </a:r>
            <a:r>
              <a:rPr lang="fr-FR" sz="1200" b="0" i="0" kern="1200" baseline="0" dirty="0" smtClean="0">
                <a:solidFill>
                  <a:schemeClr val="tx1"/>
                </a:solidFill>
                <a:effectLst/>
                <a:latin typeface="+mn-lt"/>
                <a:ea typeface="+mn-ea"/>
                <a:cs typeface="+mn-cs"/>
              </a:rPr>
              <a:t>prépare parfaitement </a:t>
            </a:r>
            <a:r>
              <a:rPr lang="fr-FR" sz="1200" b="0" i="0" kern="1200" baseline="0" dirty="0" smtClean="0">
                <a:solidFill>
                  <a:schemeClr val="tx1"/>
                </a:solidFill>
                <a:effectLst/>
                <a:latin typeface="+mn-lt"/>
                <a:ea typeface="+mn-ea"/>
                <a:cs typeface="+mn-cs"/>
              </a:rPr>
              <a:t>à l‘entrée en BTS Bioqualité ou dans le BTS métiers de </a:t>
            </a:r>
            <a:r>
              <a:rPr lang="fr-FR" sz="1200" b="0" i="0" kern="1200" baseline="0" dirty="0" smtClean="0">
                <a:solidFill>
                  <a:schemeClr val="tx1"/>
                </a:solidFill>
                <a:effectLst/>
                <a:latin typeface="+mn-lt"/>
                <a:ea typeface="+mn-ea"/>
                <a:cs typeface="+mn-cs"/>
              </a:rPr>
              <a:t>l’eau comme aux trois  BTS laboratoire.</a:t>
            </a:r>
            <a:endParaRPr lang="fr-FR" sz="1200" b="0" i="0" kern="1200" baseline="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
            </a:r>
            <a:br>
              <a:rPr lang="fr-FR" sz="1200" b="0" i="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9</a:t>
            </a:fld>
            <a:endParaRPr lang="fr-FR"/>
          </a:p>
        </p:txBody>
      </p:sp>
    </p:spTree>
    <p:extLst>
      <p:ext uri="{BB962C8B-B14F-4D97-AF65-F5344CB8AC3E}">
        <p14:creationId xmlns:p14="http://schemas.microsoft.com/office/powerpoint/2010/main" val="270947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B7638E8-2E7E-4ECA-B4E1-4B6651C96923}" type="datetimeFigureOut">
              <a:rPr lang="fr-FR" smtClean="0"/>
              <a:t>27/02/2024</a:t>
            </a:fld>
            <a:endParaRPr lang="fr-FR"/>
          </a:p>
        </p:txBody>
      </p:sp>
      <p:sp>
        <p:nvSpPr>
          <p:cNvPr id="6" name="Espace réservé du numéro de diapositive 5"/>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11865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7638E8-2E7E-4ECA-B4E1-4B6651C96923}"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317704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7638E8-2E7E-4ECA-B4E1-4B6651C96923}"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40688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A6470BB-A4E1-48D1-8699-0FB02D0A548E}"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292511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6470BB-A4E1-48D1-8699-0FB02D0A548E}"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1474039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A6470BB-A4E1-48D1-8699-0FB02D0A548E}"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375443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A6470BB-A4E1-48D1-8699-0FB02D0A548E}" type="datetimeFigureOut">
              <a:rPr lang="fr-FR" smtClean="0"/>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382393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A6470BB-A4E1-48D1-8699-0FB02D0A548E}" type="datetimeFigureOut">
              <a:rPr lang="fr-FR" smtClean="0"/>
              <a:t>27/02/2024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226483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A6470BB-A4E1-48D1-8699-0FB02D0A548E}" type="datetimeFigureOut">
              <a:rPr lang="fr-FR" smtClean="0"/>
              <a:t>27/02/2024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269330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6470BB-A4E1-48D1-8699-0FB02D0A548E}" type="datetimeFigureOut">
              <a:rPr lang="fr-FR" smtClean="0"/>
              <a:t>27/02/2024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291821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A6470BB-A4E1-48D1-8699-0FB02D0A548E}" type="datetimeFigureOut">
              <a:rPr lang="fr-FR" smtClean="0"/>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157558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7638E8-2E7E-4ECA-B4E1-4B6651C96923}" type="datetimeFigureOut">
              <a:rPr lang="fr-FR" smtClean="0"/>
              <a:t>27/02/2024</a:t>
            </a:fld>
            <a:endParaRPr lang="fr-FR"/>
          </a:p>
        </p:txBody>
      </p:sp>
      <p:sp>
        <p:nvSpPr>
          <p:cNvPr id="5" name="Espace réservé du pied de page 4"/>
          <p:cNvSpPr>
            <a:spLocks noGrp="1"/>
          </p:cNvSpPr>
          <p:nvPr>
            <p:ph type="ftr" sz="quarter" idx="11"/>
          </p:nvPr>
        </p:nvSpPr>
        <p:spPr>
          <a:xfrm>
            <a:off x="4038600" y="5800725"/>
            <a:ext cx="4776788" cy="920751"/>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448758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A6470BB-A4E1-48D1-8699-0FB02D0A548E}" type="datetimeFigureOut">
              <a:rPr lang="fr-FR" smtClean="0"/>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241599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6470BB-A4E1-48D1-8699-0FB02D0A548E}"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150314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6470BB-A4E1-48D1-8699-0FB02D0A548E}" type="datetimeFigureOut">
              <a:rPr lang="fr-FR" smtClean="0"/>
              <a:t>27/02/2024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0DC5-29C0-4F69-820D-337ADB0C261C}" type="slidenum">
              <a:rPr lang="fr-FR" smtClean="0"/>
              <a:t>‹N°›</a:t>
            </a:fld>
            <a:endParaRPr lang="fr-FR"/>
          </a:p>
        </p:txBody>
      </p:sp>
    </p:spTree>
    <p:extLst>
      <p:ext uri="{BB962C8B-B14F-4D97-AF65-F5344CB8AC3E}">
        <p14:creationId xmlns:p14="http://schemas.microsoft.com/office/powerpoint/2010/main" val="133516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B7638E8-2E7E-4ECA-B4E1-4B6651C96923}" type="datetimeFigureOut">
              <a:rPr lang="fr-FR" smtClean="0"/>
              <a:t>27/02/2024</a:t>
            </a:fld>
            <a:endParaRPr lang="fr-FR"/>
          </a:p>
        </p:txBody>
      </p:sp>
      <p:sp>
        <p:nvSpPr>
          <p:cNvPr id="6" name="Espace réservé du numéro de diapositive 5"/>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4292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B7638E8-2E7E-4ECA-B4E1-4B6651C96923}" type="datetimeFigureOut">
              <a:rPr lang="fr-FR" smtClean="0"/>
              <a:t>27/02/2024</a:t>
            </a:fld>
            <a:endParaRPr lang="fr-FR"/>
          </a:p>
        </p:txBody>
      </p:sp>
      <p:sp>
        <p:nvSpPr>
          <p:cNvPr id="7" name="Espace réservé du numéro de diapositive 6"/>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79348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B7638E8-2E7E-4ECA-B4E1-4B6651C96923}" type="datetimeFigureOut">
              <a:rPr lang="fr-FR" smtClean="0"/>
              <a:t>27/02/2024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301405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B7638E8-2E7E-4ECA-B4E1-4B6651C96923}" type="datetimeFigureOut">
              <a:rPr lang="fr-FR" smtClean="0"/>
              <a:t>27/02/2024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324604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7638E8-2E7E-4ECA-B4E1-4B6651C96923}" type="datetimeFigureOut">
              <a:rPr lang="fr-FR" smtClean="0"/>
              <a:t>27/02/2024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127291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B7638E8-2E7E-4ECA-B4E1-4B6651C96923}" type="datetimeFigureOut">
              <a:rPr lang="fr-FR" smtClean="0"/>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346803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B7638E8-2E7E-4ECA-B4E1-4B6651C96923}" type="datetimeFigureOut">
              <a:rPr lang="fr-FR" smtClean="0"/>
              <a:t>27/02/2024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842102-2F5E-4853-9B45-2712AAAB7467}" type="slidenum">
              <a:rPr lang="fr-FR" smtClean="0"/>
              <a:t>‹N°›</a:t>
            </a:fld>
            <a:endParaRPr lang="fr-FR"/>
          </a:p>
        </p:txBody>
      </p:sp>
    </p:spTree>
    <p:extLst>
      <p:ext uri="{BB962C8B-B14F-4D97-AF65-F5344CB8AC3E}">
        <p14:creationId xmlns:p14="http://schemas.microsoft.com/office/powerpoint/2010/main" val="51601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638E8-2E7E-4ECA-B4E1-4B6651C96923}" type="datetimeFigureOut">
              <a:rPr lang="fr-FR" smtClean="0"/>
              <a:t>27/02/2024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42102-2F5E-4853-9B45-2712AAAB7467}" type="slidenum">
              <a:rPr lang="fr-FR" smtClean="0"/>
              <a:t>‹N°›</a:t>
            </a:fld>
            <a:endParaRPr lang="fr-FR"/>
          </a:p>
        </p:txBody>
      </p:sp>
      <p:pic>
        <p:nvPicPr>
          <p:cNvPr id="7" name="Image 6" descr="IGESR_RF_signature_mail_rvb_horizonal (002)"/>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810125" y="6295072"/>
            <a:ext cx="2171700" cy="487680"/>
          </a:xfrm>
          <a:prstGeom prst="rect">
            <a:avLst/>
          </a:prstGeom>
          <a:noFill/>
          <a:ln>
            <a:noFill/>
          </a:ln>
        </p:spPr>
      </p:pic>
    </p:spTree>
    <p:extLst>
      <p:ext uri="{BB962C8B-B14F-4D97-AF65-F5344CB8AC3E}">
        <p14:creationId xmlns:p14="http://schemas.microsoft.com/office/powerpoint/2010/main" val="198414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470BB-A4E1-48D1-8699-0FB02D0A548E}" type="datetimeFigureOut">
              <a:rPr lang="fr-FR" smtClean="0"/>
              <a:t>27/02/2024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B0DC5-29C0-4F69-820D-337ADB0C261C}" type="slidenum">
              <a:rPr lang="fr-FR" smtClean="0"/>
              <a:t>‹N°›</a:t>
            </a:fld>
            <a:endParaRPr lang="fr-FR"/>
          </a:p>
        </p:txBody>
      </p:sp>
    </p:spTree>
    <p:extLst>
      <p:ext uri="{BB962C8B-B14F-4D97-AF65-F5344CB8AC3E}">
        <p14:creationId xmlns:p14="http://schemas.microsoft.com/office/powerpoint/2010/main" val="1436571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8.jpeg"/><Relationship Id="rId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8.jpeg"/><Relationship Id="rId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9430" y="1207485"/>
            <a:ext cx="11317356" cy="2387600"/>
          </a:xfrm>
        </p:spPr>
        <p:txBody>
          <a:bodyPr>
            <a:normAutofit/>
          </a:bodyPr>
          <a:lstStyle/>
          <a:p>
            <a:r>
              <a:rPr lang="fr-FR" sz="5400" b="1" dirty="0">
                <a:solidFill>
                  <a:srgbClr val="C00000"/>
                </a:solidFill>
              </a:rPr>
              <a:t>Filière B</a:t>
            </a:r>
            <a:r>
              <a:rPr lang="fr-FR" sz="5400" b="1" dirty="0" smtClean="0">
                <a:solidFill>
                  <a:srgbClr val="C00000"/>
                </a:solidFill>
              </a:rPr>
              <a:t>iotechnologie et Bio-industries</a:t>
            </a:r>
            <a:r>
              <a:rPr lang="fr-FR" b="1" dirty="0">
                <a:solidFill>
                  <a:srgbClr val="C00000"/>
                </a:solidFill>
              </a:rPr>
              <a:t/>
            </a:r>
            <a:br>
              <a:rPr lang="fr-FR" b="1" dirty="0">
                <a:solidFill>
                  <a:srgbClr val="C00000"/>
                </a:solidFill>
              </a:rPr>
            </a:br>
            <a:endParaRPr lang="fr-FR" sz="4400" b="1" i="1" dirty="0">
              <a:solidFill>
                <a:srgbClr val="C00000"/>
              </a:solidFill>
            </a:endParaRPr>
          </a:p>
        </p:txBody>
      </p:sp>
      <p:pic>
        <p:nvPicPr>
          <p:cNvPr id="1026" name="Picture 2" descr="culture-cellula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830" y="3151414"/>
            <a:ext cx="3159873" cy="2104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genethon.fr/app/uploads/2021/04/bioprodu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66" y="3148995"/>
            <a:ext cx="2743805" cy="20578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dustrie pharmaceutique: vers une économie plus circulai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4384" y="422287"/>
            <a:ext cx="2792402" cy="12938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 l'importance du traitement d'air dans l'industrie pharmaceutique | H.A.S  Climatis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0504" y="3151414"/>
            <a:ext cx="3156282" cy="210418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137516" y="6127531"/>
            <a:ext cx="5214504" cy="646331"/>
          </a:xfrm>
          <a:prstGeom prst="rect">
            <a:avLst/>
          </a:prstGeom>
          <a:noFill/>
        </p:spPr>
        <p:txBody>
          <a:bodyPr wrap="none" rtlCol="0">
            <a:spAutoFit/>
          </a:bodyPr>
          <a:lstStyle/>
          <a:p>
            <a:r>
              <a:rPr lang="fr-FR" dirty="0" smtClean="0">
                <a:solidFill>
                  <a:srgbClr val="2C9598"/>
                </a:solidFill>
              </a:rPr>
              <a:t>      Caroline </a:t>
            </a:r>
            <a:r>
              <a:rPr lang="fr-FR" dirty="0" smtClean="0">
                <a:solidFill>
                  <a:srgbClr val="2C9598"/>
                </a:solidFill>
              </a:rPr>
              <a:t>Bonnefoy, IGESR du groupe STVST</a:t>
            </a:r>
          </a:p>
          <a:p>
            <a:r>
              <a:rPr lang="fr-FR" dirty="0" smtClean="0">
                <a:solidFill>
                  <a:srgbClr val="2C9598"/>
                </a:solidFill>
              </a:rPr>
              <a:t>Sabine Orsoni IA-IPR </a:t>
            </a:r>
            <a:r>
              <a:rPr lang="fr-FR" dirty="0" smtClean="0">
                <a:solidFill>
                  <a:srgbClr val="2C9598"/>
                </a:solidFill>
              </a:rPr>
              <a:t>biotechnologie génie biologique </a:t>
            </a:r>
            <a:endParaRPr lang="fr-FR" dirty="0">
              <a:solidFill>
                <a:srgbClr val="2C9598"/>
              </a:solidFill>
            </a:endParaRPr>
          </a:p>
        </p:txBody>
      </p:sp>
    </p:spTree>
    <p:extLst>
      <p:ext uri="{BB962C8B-B14F-4D97-AF65-F5344CB8AC3E}">
        <p14:creationId xmlns:p14="http://schemas.microsoft.com/office/powerpoint/2010/main" val="3218116503"/>
      </p:ext>
    </p:extLst>
  </p:cSld>
  <p:clrMapOvr>
    <a:masterClrMapping/>
  </p:clrMapOvr>
  <mc:AlternateContent xmlns:mc="http://schemas.openxmlformats.org/markup-compatibility/2006" xmlns:p14="http://schemas.microsoft.com/office/powerpoint/2010/main">
    <mc:Choice Requires="p14">
      <p:transition spd="slow" p14:dur="2000" advTm="27967"/>
    </mc:Choice>
    <mc:Fallback xmlns="">
      <p:transition spd="slow" advTm="279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llipse 34"/>
          <p:cNvSpPr/>
          <p:nvPr/>
        </p:nvSpPr>
        <p:spPr bwMode="auto">
          <a:xfrm>
            <a:off x="8460545" y="4421153"/>
            <a:ext cx="2619064" cy="1172270"/>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News Gothic MT"/>
                <a:cs typeface="Arial"/>
              </a:rPr>
              <a:t>Bac </a:t>
            </a:r>
            <a:r>
              <a:rPr kumimoji="0" lang="fr-FR" sz="1600" b="1" i="0" u="none" strike="noStrike" kern="0" cap="none" spc="0" normalizeH="0" baseline="0" noProof="0" dirty="0" err="1">
                <a:ln>
                  <a:noFill/>
                </a:ln>
                <a:solidFill>
                  <a:prstClr val="black"/>
                </a:solidFill>
                <a:effectLst/>
                <a:uLnTx/>
                <a:uFillTx/>
                <a:latin typeface="News Gothic MT"/>
                <a:cs typeface="Arial"/>
              </a:rPr>
              <a:t>STL</a:t>
            </a:r>
            <a:r>
              <a:rPr kumimoji="0" lang="fr-FR" sz="16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sp>
        <p:nvSpPr>
          <p:cNvPr id="21" name="Rectangle avec coins arrondis en diagonale 20"/>
          <p:cNvSpPr/>
          <p:nvPr/>
        </p:nvSpPr>
        <p:spPr bwMode="auto">
          <a:xfrm>
            <a:off x="173162" y="1203413"/>
            <a:ext cx="4783144" cy="679014"/>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kern="0" dirty="0">
                <a:solidFill>
                  <a:srgbClr val="C00000">
                    <a:lumMod val="75000"/>
                  </a:srgbClr>
                </a:solidFill>
                <a:latin typeface="News Gothic MT"/>
                <a:cs typeface="Arial"/>
              </a:rPr>
              <a:t>Industries de bioproduction </a:t>
            </a:r>
            <a:endParaRPr lang="fr-FR" sz="2400" b="1" kern="0" dirty="0" smtClean="0">
              <a:solidFill>
                <a:srgbClr val="C00000">
                  <a:lumMod val="75000"/>
                </a:srgbClr>
              </a:solidFill>
              <a:latin typeface="News Gothic MT"/>
              <a:cs typeface="Arial"/>
            </a:endParaRPr>
          </a:p>
          <a:p>
            <a:pPr algn="ctr"/>
            <a:r>
              <a:rPr lang="fr-FR" sz="2400" b="1" kern="0" dirty="0" smtClean="0">
                <a:solidFill>
                  <a:srgbClr val="C00000">
                    <a:lumMod val="75000"/>
                  </a:srgbClr>
                </a:solidFill>
                <a:latin typeface="News Gothic MT"/>
                <a:cs typeface="Arial"/>
              </a:rPr>
              <a:t> </a:t>
            </a:r>
            <a:r>
              <a:rPr lang="fr-FR" sz="2400" b="1" kern="0" dirty="0">
                <a:solidFill>
                  <a:srgbClr val="C00000">
                    <a:lumMod val="75000"/>
                  </a:srgbClr>
                </a:solidFill>
                <a:latin typeface="News Gothic MT"/>
                <a:cs typeface="Arial"/>
              </a:rPr>
              <a:t>vaccins, </a:t>
            </a:r>
            <a:r>
              <a:rPr lang="fr-FR" sz="2400" b="1" kern="0" dirty="0" smtClean="0">
                <a:solidFill>
                  <a:srgbClr val="C00000">
                    <a:lumMod val="75000"/>
                  </a:srgbClr>
                </a:solidFill>
                <a:latin typeface="News Gothic MT"/>
                <a:cs typeface="Arial"/>
              </a:rPr>
              <a:t>biomédicaments</a:t>
            </a:r>
            <a:endParaRPr lang="fr-FR" sz="2400" b="1" kern="0" dirty="0">
              <a:solidFill>
                <a:srgbClr val="C00000">
                  <a:lumMod val="75000"/>
                </a:srgbClr>
              </a:solidFill>
              <a:latin typeface="News Gothic MT"/>
              <a:cs typeface="Arial"/>
            </a:endParaRPr>
          </a:p>
        </p:txBody>
      </p:sp>
      <p:sp>
        <p:nvSpPr>
          <p:cNvPr id="4" name="ZoneTexte 3"/>
          <p:cNvSpPr txBox="1"/>
          <p:nvPr/>
        </p:nvSpPr>
        <p:spPr>
          <a:xfrm>
            <a:off x="160501" y="5079026"/>
            <a:ext cx="2269644" cy="162723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500" i="1" dirty="0"/>
              <a:t>Haute exigence </a:t>
            </a:r>
            <a:r>
              <a:rPr lang="fr-FR" sz="1500" b="0" i="1" dirty="0"/>
              <a:t>de production pour</a:t>
            </a:r>
          </a:p>
          <a:p>
            <a:r>
              <a:rPr lang="fr-FR" sz="1500" b="0" i="1" dirty="0"/>
              <a:t> la </a:t>
            </a:r>
            <a:r>
              <a:rPr lang="fr-FR" sz="1500" i="1" dirty="0"/>
              <a:t>qualité du bioproduit</a:t>
            </a:r>
            <a:r>
              <a:rPr lang="fr-FR" sz="1500" b="0" i="1" dirty="0"/>
              <a:t>, cellules, biomolécules  et de l’environnement de production</a:t>
            </a:r>
          </a:p>
        </p:txBody>
      </p:sp>
      <p:cxnSp>
        <p:nvCxnSpPr>
          <p:cNvPr id="24" name="Connecteur droit avec flèche 23"/>
          <p:cNvCxnSpPr/>
          <p:nvPr/>
        </p:nvCxnSpPr>
        <p:spPr>
          <a:xfrm flipH="1" flipV="1">
            <a:off x="8967371" y="2816312"/>
            <a:ext cx="798474" cy="159470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bwMode="auto">
          <a:xfrm>
            <a:off x="5409908" y="1479162"/>
            <a:ext cx="4379032" cy="1571812"/>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chemeClr val="tx1"/>
                </a:solidFill>
                <a:latin typeface="News Gothic MT"/>
                <a:cs typeface="Arial"/>
              </a:rPr>
              <a:t>BTS Biotechnologie en recherche et en production</a:t>
            </a:r>
            <a:endParaRPr lang="fr-FR" sz="2800" b="1" kern="0" dirty="0">
              <a:solidFill>
                <a:schemeClr val="tx1"/>
              </a:solidFill>
              <a:latin typeface="News Gothic MT"/>
              <a:cs typeface="Arial"/>
            </a:endParaRPr>
          </a:p>
          <a:p>
            <a:pPr algn="ctr"/>
            <a:r>
              <a:rPr lang="fr-FR" sz="1600" b="1" kern="0" dirty="0" smtClean="0">
                <a:solidFill>
                  <a:schemeClr val="bg1"/>
                </a:solidFill>
                <a:latin typeface="News Gothic MT"/>
                <a:cs typeface="Arial"/>
              </a:rPr>
              <a:t>Expertise </a:t>
            </a:r>
            <a:r>
              <a:rPr lang="fr-FR" sz="1600" b="1" kern="0" dirty="0">
                <a:solidFill>
                  <a:schemeClr val="bg1"/>
                </a:solidFill>
                <a:latin typeface="News Gothic MT"/>
                <a:cs typeface="Arial"/>
              </a:rPr>
              <a:t>technologique </a:t>
            </a:r>
            <a:r>
              <a:rPr lang="fr-FR" sz="1600" b="1" kern="0" dirty="0" smtClean="0">
                <a:solidFill>
                  <a:schemeClr val="bg1"/>
                </a:solidFill>
                <a:latin typeface="News Gothic MT"/>
                <a:cs typeface="Arial"/>
              </a:rPr>
              <a:t>pour la </a:t>
            </a:r>
            <a:r>
              <a:rPr lang="fr-FR" sz="1600" b="1" kern="0" dirty="0">
                <a:solidFill>
                  <a:schemeClr val="bg1"/>
                </a:solidFill>
                <a:latin typeface="News Gothic MT"/>
                <a:cs typeface="Arial"/>
              </a:rPr>
              <a:t>bioproduction</a:t>
            </a:r>
          </a:p>
        </p:txBody>
      </p:sp>
      <p:cxnSp>
        <p:nvCxnSpPr>
          <p:cNvPr id="27" name="Connecteur droit avec flèche 26"/>
          <p:cNvCxnSpPr/>
          <p:nvPr/>
        </p:nvCxnSpPr>
        <p:spPr>
          <a:xfrm flipV="1">
            <a:off x="10390094" y="1954989"/>
            <a:ext cx="143027" cy="2527364"/>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1257445" y="2397034"/>
            <a:ext cx="824086" cy="1234298"/>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sp>
        <p:nvSpPr>
          <p:cNvPr id="33" name="ZoneTexte 32"/>
          <p:cNvSpPr txBox="1"/>
          <p:nvPr/>
        </p:nvSpPr>
        <p:spPr>
          <a:xfrm>
            <a:off x="11267742" y="4628609"/>
            <a:ext cx="863697" cy="702943"/>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smtClean="0"/>
              <a:t>Bac</a:t>
            </a:r>
            <a:endParaRPr lang="fr-FR" dirty="0"/>
          </a:p>
        </p:txBody>
      </p:sp>
      <p:cxnSp>
        <p:nvCxnSpPr>
          <p:cNvPr id="32" name="Connecteur droit avec flèche 31"/>
          <p:cNvCxnSpPr>
            <a:stCxn id="46" idx="2"/>
          </p:cNvCxnSpPr>
          <p:nvPr/>
        </p:nvCxnSpPr>
        <p:spPr>
          <a:xfrm flipH="1" flipV="1">
            <a:off x="4903911" y="4432147"/>
            <a:ext cx="891188" cy="585709"/>
          </a:xfrm>
          <a:prstGeom prst="straightConnector1">
            <a:avLst/>
          </a:prstGeom>
          <a:ln w="73025">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30" idx="2"/>
          </p:cNvCxnSpPr>
          <p:nvPr/>
        </p:nvCxnSpPr>
        <p:spPr>
          <a:xfrm flipH="1" flipV="1">
            <a:off x="6084956" y="1203413"/>
            <a:ext cx="3099434" cy="35795"/>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4903911" y="2474259"/>
            <a:ext cx="593913" cy="107507"/>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Ellipse 45"/>
          <p:cNvSpPr/>
          <p:nvPr/>
        </p:nvSpPr>
        <p:spPr bwMode="auto">
          <a:xfrm>
            <a:off x="5795099" y="4432147"/>
            <a:ext cx="2851715" cy="1171417"/>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prstClr val="black"/>
                </a:solidFill>
                <a:effectLst/>
                <a:uLnTx/>
                <a:uFillTx/>
                <a:latin typeface="News Gothic MT"/>
                <a:cs typeface="Arial"/>
              </a:rPr>
              <a:t>Bac Pro</a:t>
            </a:r>
            <a:r>
              <a:rPr kumimoji="0" lang="fr-FR" b="1" i="0" u="none" strike="noStrike" kern="0" cap="none" spc="0" normalizeH="0" noProof="0" dirty="0" smtClean="0">
                <a:ln>
                  <a:noFill/>
                </a:ln>
                <a:solidFill>
                  <a:prstClr val="black"/>
                </a:solidFill>
                <a:effectLst/>
                <a:uLnTx/>
                <a:uFillTx/>
                <a:latin typeface="News Gothic MT"/>
                <a:cs typeface="Arial"/>
              </a:rPr>
              <a:t> </a:t>
            </a:r>
            <a:r>
              <a:rPr kumimoji="0" lang="fr-FR" b="1" i="0" u="none" strike="noStrike" kern="0" cap="none" spc="0" normalizeH="0" baseline="0" noProof="0" dirty="0">
                <a:ln>
                  <a:noFill/>
                </a:ln>
                <a:solidFill>
                  <a:prstClr val="black"/>
                </a:solidFill>
                <a:effectLst/>
                <a:uLnTx/>
                <a:uFillTx/>
                <a:latin typeface="News Gothic MT"/>
                <a:cs typeface="Arial"/>
              </a:rPr>
              <a:t>PIPAC</a:t>
            </a:r>
          </a:p>
          <a:p>
            <a:pPr lvl="0" algn="ctr">
              <a:defRPr/>
            </a:pPr>
            <a:r>
              <a:rPr lang="fr-FR" sz="1600" b="1" kern="0" dirty="0">
                <a:solidFill>
                  <a:schemeClr val="bg1"/>
                </a:solidFill>
                <a:latin typeface="News Gothic MT"/>
                <a:cs typeface="Arial"/>
              </a:rPr>
              <a:t>Production en environnement contrôlé</a:t>
            </a:r>
            <a:endParaRPr lang="fr-FR" sz="2000" b="1" kern="0" dirty="0">
              <a:solidFill>
                <a:schemeClr val="bg1"/>
              </a:solidFill>
              <a:latin typeface="News Gothic MT"/>
              <a:cs typeface="Arial"/>
            </a:endParaRPr>
          </a:p>
        </p:txBody>
      </p:sp>
      <p:cxnSp>
        <p:nvCxnSpPr>
          <p:cNvPr id="48" name="Connecteur droit avec flèche 47"/>
          <p:cNvCxnSpPr/>
          <p:nvPr/>
        </p:nvCxnSpPr>
        <p:spPr>
          <a:xfrm flipH="1" flipV="1">
            <a:off x="7816321" y="5555744"/>
            <a:ext cx="535099" cy="224550"/>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11259865" y="5913267"/>
            <a:ext cx="863697" cy="56592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a:t>CAP</a:t>
            </a:r>
          </a:p>
        </p:txBody>
      </p:sp>
      <p:sp>
        <p:nvSpPr>
          <p:cNvPr id="28" name="Ellipse 27"/>
          <p:cNvSpPr/>
          <p:nvPr/>
        </p:nvSpPr>
        <p:spPr bwMode="auto">
          <a:xfrm>
            <a:off x="7487893" y="5742156"/>
            <a:ext cx="3366564" cy="1101335"/>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b="1" kern="0" dirty="0">
                <a:solidFill>
                  <a:prstClr val="black"/>
                </a:solidFill>
                <a:latin typeface="News Gothic MT"/>
                <a:cs typeface="Arial"/>
              </a:rPr>
              <a:t>CAP ETL</a:t>
            </a:r>
          </a:p>
          <a:p>
            <a:pPr lvl="0" algn="ctr">
              <a:defRPr/>
            </a:pPr>
            <a:r>
              <a:rPr lang="fr-FR" sz="1600" b="1" kern="0" dirty="0">
                <a:solidFill>
                  <a:schemeClr val="bg1"/>
                </a:solidFill>
                <a:latin typeface="News Gothic MT"/>
                <a:cs typeface="Arial"/>
              </a:rPr>
              <a:t>Préparation de solutions et matériels au laboratoire</a:t>
            </a:r>
          </a:p>
        </p:txBody>
      </p:sp>
      <p:cxnSp>
        <p:nvCxnSpPr>
          <p:cNvPr id="31" name="Connecteur droit avec flèche 30"/>
          <p:cNvCxnSpPr/>
          <p:nvPr/>
        </p:nvCxnSpPr>
        <p:spPr>
          <a:xfrm flipV="1">
            <a:off x="7541234" y="3014185"/>
            <a:ext cx="83683" cy="14179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ectangle avec coins arrondis en diagonale 39"/>
          <p:cNvSpPr/>
          <p:nvPr/>
        </p:nvSpPr>
        <p:spPr bwMode="auto">
          <a:xfrm>
            <a:off x="323668" y="-65248"/>
            <a:ext cx="11263466" cy="742453"/>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kern="0" dirty="0">
                <a:solidFill>
                  <a:srgbClr val="C00000">
                    <a:lumMod val="75000"/>
                  </a:srgbClr>
                </a:solidFill>
                <a:latin typeface="News Gothic MT"/>
                <a:cs typeface="Arial"/>
              </a:rPr>
              <a:t>FILI</a:t>
            </a:r>
            <a:r>
              <a:rPr lang="fr-FR" sz="2000" kern="0" cap="all" dirty="0">
                <a:solidFill>
                  <a:srgbClr val="C00000">
                    <a:lumMod val="75000"/>
                  </a:srgbClr>
                </a:solidFill>
                <a:latin typeface="News Gothic MT"/>
                <a:cs typeface="Arial"/>
              </a:rPr>
              <a:t>è</a:t>
            </a:r>
            <a:r>
              <a:rPr lang="fr-FR" sz="2000" kern="0" dirty="0">
                <a:solidFill>
                  <a:srgbClr val="C00000">
                    <a:lumMod val="75000"/>
                  </a:srgbClr>
                </a:solidFill>
                <a:latin typeface="News Gothic MT"/>
                <a:cs typeface="Arial"/>
              </a:rPr>
              <a:t>RE  </a:t>
            </a:r>
            <a:r>
              <a:rPr lang="fr-FR" sz="2000" kern="0" dirty="0">
                <a:solidFill>
                  <a:srgbClr val="C00000">
                    <a:lumMod val="75000"/>
                  </a:srgbClr>
                </a:solidFill>
                <a:latin typeface="News Gothic MT"/>
                <a:cs typeface="Arial"/>
              </a:rPr>
              <a:t>Biotechnologie </a:t>
            </a:r>
            <a:r>
              <a:rPr lang="fr-FR" sz="2000" kern="0" dirty="0" smtClean="0">
                <a:solidFill>
                  <a:srgbClr val="C00000">
                    <a:lumMod val="75000"/>
                  </a:srgbClr>
                </a:solidFill>
                <a:latin typeface="News Gothic MT"/>
                <a:cs typeface="Arial"/>
              </a:rPr>
              <a:t>et bio-industries</a:t>
            </a:r>
            <a:endParaRPr lang="fr-FR" sz="2000" kern="0" dirty="0">
              <a:solidFill>
                <a:srgbClr val="C00000">
                  <a:lumMod val="75000"/>
                </a:srgbClr>
              </a:solidFill>
              <a:latin typeface="News Gothic MT"/>
              <a:cs typeface="Arial"/>
            </a:endParaRPr>
          </a:p>
          <a:p>
            <a:pPr algn="ctr"/>
            <a:r>
              <a:rPr lang="fr-FR" sz="2000" b="1" kern="0" dirty="0">
                <a:solidFill>
                  <a:srgbClr val="C00000">
                    <a:lumMod val="75000"/>
                  </a:srgbClr>
                </a:solidFill>
                <a:latin typeface="News Gothic MT"/>
                <a:cs typeface="Arial"/>
              </a:rPr>
              <a:t>  Industrie de santé </a:t>
            </a:r>
            <a:r>
              <a:rPr lang="fr-FR" sz="2000" b="1" kern="0" dirty="0" smtClean="0">
                <a:solidFill>
                  <a:srgbClr val="C00000">
                    <a:lumMod val="75000"/>
                  </a:srgbClr>
                </a:solidFill>
                <a:latin typeface="News Gothic MT"/>
                <a:cs typeface="Arial"/>
              </a:rPr>
              <a:t>: Bioproduction </a:t>
            </a:r>
            <a:r>
              <a:rPr lang="fr-FR" sz="2000" b="1" kern="0" dirty="0">
                <a:solidFill>
                  <a:srgbClr val="C00000">
                    <a:lumMod val="75000"/>
                  </a:srgbClr>
                </a:solidFill>
                <a:latin typeface="News Gothic MT"/>
                <a:cs typeface="Arial"/>
              </a:rPr>
              <a:t>de biomédicaments</a:t>
            </a:r>
          </a:p>
        </p:txBody>
      </p:sp>
      <p:pic>
        <p:nvPicPr>
          <p:cNvPr id="23" name="Image 22"/>
          <p:cNvPicPr>
            <a:picLocks noChangeAspect="1"/>
          </p:cNvPicPr>
          <p:nvPr/>
        </p:nvPicPr>
        <p:blipFill>
          <a:blip r:embed="rId3"/>
          <a:stretch>
            <a:fillRect/>
          </a:stretch>
        </p:blipFill>
        <p:spPr>
          <a:xfrm>
            <a:off x="159231" y="1897585"/>
            <a:ext cx="2151243" cy="3201254"/>
          </a:xfrm>
          <a:prstGeom prst="rect">
            <a:avLst/>
          </a:prstGeom>
        </p:spPr>
      </p:pic>
      <p:pic>
        <p:nvPicPr>
          <p:cNvPr id="25" name="Image 24"/>
          <p:cNvPicPr>
            <a:picLocks noChangeAspect="1"/>
          </p:cNvPicPr>
          <p:nvPr/>
        </p:nvPicPr>
        <p:blipFill>
          <a:blip r:embed="rId4"/>
          <a:stretch>
            <a:fillRect/>
          </a:stretch>
        </p:blipFill>
        <p:spPr>
          <a:xfrm>
            <a:off x="2321599" y="1897585"/>
            <a:ext cx="2555976" cy="3201254"/>
          </a:xfrm>
          <a:prstGeom prst="rect">
            <a:avLst/>
          </a:prstGeom>
        </p:spPr>
      </p:pic>
      <p:pic>
        <p:nvPicPr>
          <p:cNvPr id="38" name="Picture 8" descr="Sanofi récupère un actif prometteur de Teva contre les maladies inflammatoires de l’intest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860" y="5099346"/>
            <a:ext cx="2430655" cy="1622246"/>
          </a:xfrm>
          <a:prstGeom prst="rect">
            <a:avLst/>
          </a:prstGeom>
          <a:extLst>
            <a:ext uri="{909E8E84-426E-40DD-AFC4-6F175D3DCCD1}">
              <a14:hiddenFill xmlns:a14="http://schemas.microsoft.com/office/drawing/2010/main">
                <a:solidFill>
                  <a:srgbClr val="FFFFFF"/>
                </a:solidFill>
              </a14:hiddenFill>
            </a:ext>
          </a:extLst>
        </p:spPr>
      </p:pic>
      <p:pic>
        <p:nvPicPr>
          <p:cNvPr id="41" name="Image 40"/>
          <p:cNvPicPr>
            <a:picLocks noChangeAspect="1"/>
          </p:cNvPicPr>
          <p:nvPr/>
        </p:nvPicPr>
        <p:blipFill>
          <a:blip r:embed="rId6"/>
          <a:stretch>
            <a:fillRect/>
          </a:stretch>
        </p:blipFill>
        <p:spPr>
          <a:xfrm>
            <a:off x="4819042" y="938044"/>
            <a:ext cx="1265914" cy="913351"/>
          </a:xfrm>
          <a:prstGeom prst="rect">
            <a:avLst/>
          </a:prstGeom>
        </p:spPr>
      </p:pic>
      <p:pic>
        <p:nvPicPr>
          <p:cNvPr id="42" name="Image 41"/>
          <p:cNvPicPr>
            <a:picLocks noChangeAspect="1"/>
          </p:cNvPicPr>
          <p:nvPr/>
        </p:nvPicPr>
        <p:blipFill>
          <a:blip r:embed="rId7"/>
          <a:stretch>
            <a:fillRect/>
          </a:stretch>
        </p:blipFill>
        <p:spPr>
          <a:xfrm>
            <a:off x="4737160" y="1637383"/>
            <a:ext cx="760664" cy="583175"/>
          </a:xfrm>
          <a:prstGeom prst="rect">
            <a:avLst/>
          </a:prstGeom>
        </p:spPr>
      </p:pic>
      <p:cxnSp>
        <p:nvCxnSpPr>
          <p:cNvPr id="39" name="Connecteur droit avec flèche 38"/>
          <p:cNvCxnSpPr>
            <a:stCxn id="28" idx="7"/>
          </p:cNvCxnSpPr>
          <p:nvPr/>
        </p:nvCxnSpPr>
        <p:spPr>
          <a:xfrm flipH="1" flipV="1">
            <a:off x="10340665" y="5555745"/>
            <a:ext cx="20770" cy="347698"/>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7857337" y="1954989"/>
            <a:ext cx="2605862" cy="254752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bwMode="auto">
          <a:xfrm>
            <a:off x="5390773" y="3368735"/>
            <a:ext cx="4949892" cy="795641"/>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chemeClr val="tx1"/>
                </a:solidFill>
                <a:latin typeface="News Gothic MT"/>
                <a:cs typeface="Arial"/>
              </a:rPr>
              <a:t>BTS </a:t>
            </a:r>
            <a:r>
              <a:rPr lang="fr-FR" sz="1600" b="1" kern="0" dirty="0" smtClean="0">
                <a:solidFill>
                  <a:schemeClr val="tx1"/>
                </a:solidFill>
                <a:latin typeface="News Gothic MT"/>
                <a:cs typeface="Arial"/>
              </a:rPr>
              <a:t>Analyse de biologie médicale</a:t>
            </a:r>
          </a:p>
          <a:p>
            <a:pPr algn="ctr"/>
            <a:r>
              <a:rPr lang="fr-FR" sz="1600" b="1" kern="0" dirty="0" smtClean="0">
                <a:solidFill>
                  <a:schemeClr val="bg1"/>
                </a:solidFill>
                <a:latin typeface="News Gothic MT"/>
                <a:cs typeface="Arial"/>
              </a:rPr>
              <a:t>Production de dérivés du plasma</a:t>
            </a:r>
            <a:endParaRPr lang="fr-FR" sz="1600" b="1" kern="0" dirty="0">
              <a:solidFill>
                <a:schemeClr val="bg1"/>
              </a:solidFill>
              <a:latin typeface="News Gothic MT"/>
              <a:cs typeface="Arial"/>
            </a:endParaRPr>
          </a:p>
        </p:txBody>
      </p:sp>
      <p:cxnSp>
        <p:nvCxnSpPr>
          <p:cNvPr id="68" name="Connecteur droit avec flèche 67"/>
          <p:cNvCxnSpPr>
            <a:stCxn id="62" idx="2"/>
          </p:cNvCxnSpPr>
          <p:nvPr/>
        </p:nvCxnSpPr>
        <p:spPr>
          <a:xfrm flipH="1" flipV="1">
            <a:off x="4953701" y="3664306"/>
            <a:ext cx="437072" cy="102250"/>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bwMode="auto">
          <a:xfrm>
            <a:off x="9184390" y="508450"/>
            <a:ext cx="3092891" cy="146151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smtClean="0">
                <a:solidFill>
                  <a:schemeClr val="tx1"/>
                </a:solidFill>
                <a:latin typeface="News Gothic MT"/>
                <a:cs typeface="Arial"/>
              </a:rPr>
              <a:t>BTS </a:t>
            </a:r>
            <a:r>
              <a:rPr lang="fr-FR" b="1" kern="0" dirty="0" err="1" smtClean="0">
                <a:solidFill>
                  <a:schemeClr val="tx1"/>
                </a:solidFill>
                <a:latin typeface="News Gothic MT"/>
                <a:cs typeface="Arial"/>
              </a:rPr>
              <a:t>Bioqualité</a:t>
            </a:r>
            <a:endParaRPr lang="fr-FR" b="1" kern="0" dirty="0" smtClean="0">
              <a:solidFill>
                <a:schemeClr val="tx1"/>
              </a:solidFill>
              <a:latin typeface="News Gothic MT"/>
              <a:cs typeface="Arial"/>
            </a:endParaRPr>
          </a:p>
          <a:p>
            <a:pPr algn="ctr"/>
            <a:r>
              <a:rPr lang="fr-FR" sz="1600" b="1" kern="0" dirty="0" smtClean="0">
                <a:solidFill>
                  <a:schemeClr val="bg1"/>
                </a:solidFill>
                <a:latin typeface="News Gothic MT"/>
                <a:cs typeface="Arial"/>
              </a:rPr>
              <a:t>Management </a:t>
            </a:r>
            <a:r>
              <a:rPr lang="fr-FR" sz="1600" b="1" kern="0" dirty="0">
                <a:solidFill>
                  <a:schemeClr val="bg1"/>
                </a:solidFill>
                <a:latin typeface="News Gothic MT"/>
                <a:cs typeface="Arial"/>
              </a:rPr>
              <a:t>de la qualité à l’interface de la production et du contrôle</a:t>
            </a:r>
          </a:p>
        </p:txBody>
      </p:sp>
      <p:cxnSp>
        <p:nvCxnSpPr>
          <p:cNvPr id="36" name="Connecteur droit avec flèche 35"/>
          <p:cNvCxnSpPr/>
          <p:nvPr/>
        </p:nvCxnSpPr>
        <p:spPr>
          <a:xfrm flipH="1" flipV="1">
            <a:off x="6779982" y="4123766"/>
            <a:ext cx="36928" cy="3429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8955741" y="4123766"/>
            <a:ext cx="192208" cy="360832"/>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762624"/>
      </p:ext>
    </p:extLst>
  </p:cSld>
  <p:clrMapOvr>
    <a:masterClrMapping/>
  </p:clrMapOvr>
  <mc:AlternateContent xmlns:mc="http://schemas.openxmlformats.org/markup-compatibility/2006" xmlns:p14="http://schemas.microsoft.com/office/powerpoint/2010/main">
    <mc:Choice Requires="p14">
      <p:transition spd="slow" p14:dur="2000" advTm="56997"/>
    </mc:Choice>
    <mc:Fallback xmlns="">
      <p:transition spd="slow" advTm="5699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lipse 26"/>
          <p:cNvSpPr/>
          <p:nvPr/>
        </p:nvSpPr>
        <p:spPr bwMode="auto">
          <a:xfrm>
            <a:off x="8839584" y="3907133"/>
            <a:ext cx="2227777" cy="918618"/>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News Gothic MT"/>
                <a:cs typeface="Arial"/>
              </a:rPr>
              <a:t>Bac </a:t>
            </a:r>
            <a:r>
              <a:rPr kumimoji="0" lang="fr-FR" sz="1400" b="1" i="0" u="none" strike="noStrike" kern="0" cap="none" spc="0" normalizeH="0" baseline="0" noProof="0" dirty="0" err="1">
                <a:ln>
                  <a:noFill/>
                </a:ln>
                <a:solidFill>
                  <a:prstClr val="black"/>
                </a:solidFill>
                <a:effectLst/>
                <a:uLnTx/>
                <a:uFillTx/>
                <a:latin typeface="News Gothic MT"/>
                <a:cs typeface="Arial"/>
              </a:rPr>
              <a:t>STL</a:t>
            </a:r>
            <a:r>
              <a:rPr kumimoji="0" lang="fr-FR" sz="14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sp>
        <p:nvSpPr>
          <p:cNvPr id="22" name="Rectangle avec coins arrondis en diagonale 21"/>
          <p:cNvSpPr/>
          <p:nvPr/>
        </p:nvSpPr>
        <p:spPr bwMode="auto">
          <a:xfrm>
            <a:off x="84636" y="1240791"/>
            <a:ext cx="4423781" cy="706728"/>
          </a:xfrm>
          <a:prstGeom prst="round2DiagRect">
            <a:avLst>
              <a:gd name="adj1" fmla="val 0"/>
              <a:gd name="adj2" fmla="val 0"/>
            </a:avLst>
          </a:prstGeom>
          <a:solidFill>
            <a:srgbClr val="FCFD04">
              <a:alpha val="3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kern="0" dirty="0" smtClean="0">
                <a:solidFill>
                  <a:srgbClr val="C00000">
                    <a:lumMod val="75000"/>
                  </a:srgbClr>
                </a:solidFill>
                <a:latin typeface="News Gothic MT"/>
                <a:cs typeface="Arial"/>
              </a:rPr>
              <a:t>Laboratoire de Contrôle qualité</a:t>
            </a:r>
            <a:endParaRPr lang="fr-FR" sz="2400" b="1" kern="0" dirty="0">
              <a:solidFill>
                <a:srgbClr val="C00000">
                  <a:lumMod val="75000"/>
                </a:srgbClr>
              </a:solidFill>
              <a:latin typeface="News Gothic MT"/>
              <a:cs typeface="Arial"/>
            </a:endParaRPr>
          </a:p>
        </p:txBody>
      </p:sp>
      <p:sp>
        <p:nvSpPr>
          <p:cNvPr id="17" name="Ellipse 16"/>
          <p:cNvSpPr/>
          <p:nvPr/>
        </p:nvSpPr>
        <p:spPr bwMode="auto">
          <a:xfrm>
            <a:off x="8098038" y="139485"/>
            <a:ext cx="3663188" cy="136728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chemeClr val="tx1"/>
                </a:solidFill>
                <a:latin typeface="News Gothic MT"/>
                <a:cs typeface="Arial"/>
              </a:rPr>
              <a:t>BTS Bioqualité</a:t>
            </a:r>
          </a:p>
          <a:p>
            <a:pPr algn="ctr"/>
            <a:r>
              <a:rPr lang="fr-FR" sz="1600" b="1" kern="0" dirty="0">
                <a:solidFill>
                  <a:schemeClr val="bg1"/>
                </a:solidFill>
                <a:latin typeface="News Gothic MT"/>
                <a:cs typeface="Arial"/>
              </a:rPr>
              <a:t>Management de la qualité à l’interface de la production et du contrôle</a:t>
            </a:r>
          </a:p>
        </p:txBody>
      </p:sp>
      <p:cxnSp>
        <p:nvCxnSpPr>
          <p:cNvPr id="24" name="Connecteur droit avec flèche 23"/>
          <p:cNvCxnSpPr/>
          <p:nvPr/>
        </p:nvCxnSpPr>
        <p:spPr>
          <a:xfrm flipV="1">
            <a:off x="10166687" y="1506769"/>
            <a:ext cx="304163" cy="237262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7" idx="0"/>
          </p:cNvCxnSpPr>
          <p:nvPr/>
        </p:nvCxnSpPr>
        <p:spPr>
          <a:xfrm flipH="1" flipV="1">
            <a:off x="8541316" y="3321532"/>
            <a:ext cx="1412157" cy="58560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1214048" y="1906879"/>
            <a:ext cx="824086" cy="1246686"/>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sp>
        <p:nvSpPr>
          <p:cNvPr id="31" name="ZoneTexte 30"/>
          <p:cNvSpPr txBox="1"/>
          <p:nvPr/>
        </p:nvSpPr>
        <p:spPr>
          <a:xfrm>
            <a:off x="11214048" y="4218823"/>
            <a:ext cx="863697" cy="565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a:t>BAC</a:t>
            </a:r>
          </a:p>
        </p:txBody>
      </p:sp>
      <p:sp>
        <p:nvSpPr>
          <p:cNvPr id="32" name="ZoneTexte 31"/>
          <p:cNvSpPr txBox="1"/>
          <p:nvPr/>
        </p:nvSpPr>
        <p:spPr>
          <a:xfrm>
            <a:off x="11214048" y="5875920"/>
            <a:ext cx="835485" cy="4616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a:t>CAP</a:t>
            </a:r>
          </a:p>
        </p:txBody>
      </p:sp>
      <p:cxnSp>
        <p:nvCxnSpPr>
          <p:cNvPr id="21" name="Connecteur droit avec flèche 20"/>
          <p:cNvCxnSpPr/>
          <p:nvPr/>
        </p:nvCxnSpPr>
        <p:spPr>
          <a:xfrm flipV="1">
            <a:off x="7802203" y="3378164"/>
            <a:ext cx="0" cy="5618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29" idx="2"/>
          </p:cNvCxnSpPr>
          <p:nvPr/>
        </p:nvCxnSpPr>
        <p:spPr>
          <a:xfrm flipH="1" flipV="1">
            <a:off x="4882551" y="4508068"/>
            <a:ext cx="1418559" cy="1"/>
          </a:xfrm>
          <a:prstGeom prst="straightConnector1">
            <a:avLst/>
          </a:prstGeom>
          <a:ln w="73025">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bwMode="auto">
          <a:xfrm>
            <a:off x="6301110" y="3879396"/>
            <a:ext cx="2828197" cy="12573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b="1" kern="0" dirty="0">
                <a:solidFill>
                  <a:prstClr val="black"/>
                </a:solidFill>
                <a:latin typeface="News Gothic MT"/>
                <a:cs typeface="Arial"/>
              </a:rPr>
              <a:t>Bac Pro PIPAC</a:t>
            </a:r>
          </a:p>
          <a:p>
            <a:pPr lvl="0" algn="ctr">
              <a:defRPr/>
            </a:pPr>
            <a:r>
              <a:rPr lang="fr-FR" sz="1600" b="1" kern="0" dirty="0">
                <a:solidFill>
                  <a:schemeClr val="bg1"/>
                </a:solidFill>
                <a:latin typeface="News Gothic MT"/>
                <a:cs typeface="Arial"/>
              </a:rPr>
              <a:t>Production en environnement contrôlé</a:t>
            </a:r>
            <a:endParaRPr lang="fr-FR" sz="2000" b="1" kern="0" dirty="0">
              <a:solidFill>
                <a:schemeClr val="bg1"/>
              </a:solidFill>
              <a:latin typeface="News Gothic MT"/>
              <a:cs typeface="Arial"/>
            </a:endParaRPr>
          </a:p>
        </p:txBody>
      </p:sp>
      <p:cxnSp>
        <p:nvCxnSpPr>
          <p:cNvPr id="33" name="Connecteur droit avec flèche 32"/>
          <p:cNvCxnSpPr/>
          <p:nvPr/>
        </p:nvCxnSpPr>
        <p:spPr>
          <a:xfrm flipV="1">
            <a:off x="7802203" y="5095875"/>
            <a:ext cx="0" cy="553909"/>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bwMode="auto">
          <a:xfrm>
            <a:off x="7116031" y="5550916"/>
            <a:ext cx="3139885" cy="1101335"/>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400" b="1" kern="0" dirty="0">
                <a:solidFill>
                  <a:schemeClr val="bg1"/>
                </a:solidFill>
                <a:latin typeface="News Gothic MT"/>
                <a:cs typeface="Arial"/>
              </a:rPr>
              <a:t>Préparation de solutions et matériels au laboratoire</a:t>
            </a:r>
          </a:p>
        </p:txBody>
      </p:sp>
      <p:cxnSp>
        <p:nvCxnSpPr>
          <p:cNvPr id="37" name="Connecteur droit avec flèche 36"/>
          <p:cNvCxnSpPr/>
          <p:nvPr/>
        </p:nvCxnSpPr>
        <p:spPr>
          <a:xfrm flipH="1" flipV="1">
            <a:off x="4853398" y="4630418"/>
            <a:ext cx="2226754" cy="1321216"/>
          </a:xfrm>
          <a:prstGeom prst="straightConnector1">
            <a:avLst/>
          </a:prstGeom>
          <a:ln w="73025">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Rectangle avec coins arrondis en diagonale 29"/>
          <p:cNvSpPr/>
          <p:nvPr/>
        </p:nvSpPr>
        <p:spPr bwMode="auto">
          <a:xfrm>
            <a:off x="256714" y="112750"/>
            <a:ext cx="7062517" cy="75506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kern="0" dirty="0">
                <a:solidFill>
                  <a:srgbClr val="C00000">
                    <a:lumMod val="75000"/>
                  </a:srgbClr>
                </a:solidFill>
                <a:latin typeface="News Gothic MT"/>
                <a:cs typeface="Arial"/>
              </a:rPr>
              <a:t>FILI</a:t>
            </a:r>
            <a:r>
              <a:rPr lang="fr-FR" sz="2000" kern="0" cap="all" dirty="0">
                <a:solidFill>
                  <a:srgbClr val="C00000">
                    <a:lumMod val="75000"/>
                  </a:srgbClr>
                </a:solidFill>
                <a:latin typeface="News Gothic MT"/>
                <a:cs typeface="Arial"/>
              </a:rPr>
              <a:t>è</a:t>
            </a:r>
            <a:r>
              <a:rPr lang="fr-FR" sz="2000" kern="0" dirty="0">
                <a:solidFill>
                  <a:srgbClr val="C00000">
                    <a:lumMod val="75000"/>
                  </a:srgbClr>
                </a:solidFill>
                <a:latin typeface="News Gothic MT"/>
                <a:cs typeface="Arial"/>
              </a:rPr>
              <a:t>RE </a:t>
            </a:r>
            <a:r>
              <a:rPr lang="fr-FR" sz="2000" b="1" kern="0" dirty="0" smtClean="0">
                <a:solidFill>
                  <a:srgbClr val="C00000">
                    <a:lumMod val="75000"/>
                  </a:srgbClr>
                </a:solidFill>
                <a:latin typeface="News Gothic MT"/>
                <a:cs typeface="Arial"/>
              </a:rPr>
              <a:t> </a:t>
            </a:r>
            <a:r>
              <a:rPr lang="fr-FR" sz="2000" kern="0" dirty="0" smtClean="0">
                <a:solidFill>
                  <a:srgbClr val="C00000">
                    <a:lumMod val="75000"/>
                  </a:srgbClr>
                </a:solidFill>
                <a:latin typeface="News Gothic MT"/>
                <a:cs typeface="Arial"/>
              </a:rPr>
              <a:t>Biotechnologie et bio-industries</a:t>
            </a:r>
          </a:p>
          <a:p>
            <a:pPr algn="ctr"/>
            <a:r>
              <a:rPr lang="fr-FR" sz="2000" b="1" kern="0" dirty="0">
                <a:solidFill>
                  <a:srgbClr val="C00000">
                    <a:lumMod val="75000"/>
                  </a:srgbClr>
                </a:solidFill>
                <a:latin typeface="News Gothic MT"/>
                <a:cs typeface="Arial"/>
              </a:rPr>
              <a:t>  </a:t>
            </a:r>
            <a:r>
              <a:rPr lang="fr-FR" sz="2000" b="1" kern="0" dirty="0" smtClean="0">
                <a:solidFill>
                  <a:srgbClr val="C00000">
                    <a:lumMod val="75000"/>
                  </a:srgbClr>
                </a:solidFill>
                <a:latin typeface="News Gothic MT"/>
                <a:cs typeface="Arial"/>
              </a:rPr>
              <a:t>Laboratoire de contrôle qualité</a:t>
            </a:r>
            <a:endParaRPr lang="fr-FR" sz="2000" b="1" kern="0" dirty="0">
              <a:solidFill>
                <a:srgbClr val="C00000">
                  <a:lumMod val="75000"/>
                </a:srgbClr>
              </a:solidFill>
              <a:latin typeface="News Gothic MT"/>
              <a:cs typeface="Arial"/>
            </a:endParaRPr>
          </a:p>
        </p:txBody>
      </p:sp>
      <p:cxnSp>
        <p:nvCxnSpPr>
          <p:cNvPr id="39" name="Connecteur droit avec flèche 38"/>
          <p:cNvCxnSpPr>
            <a:stCxn id="17" idx="2"/>
            <a:endCxn id="41" idx="3"/>
          </p:cNvCxnSpPr>
          <p:nvPr/>
        </p:nvCxnSpPr>
        <p:spPr>
          <a:xfrm flipH="1">
            <a:off x="6046481" y="823127"/>
            <a:ext cx="2051557" cy="78804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16" descr="La donne a changé pour le financement des biotechs thérapeutiques en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04" y="1947119"/>
            <a:ext cx="4748314" cy="3169076"/>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p:cNvPicPr>
            <a:picLocks noChangeAspect="1"/>
          </p:cNvPicPr>
          <p:nvPr/>
        </p:nvPicPr>
        <p:blipFill>
          <a:blip r:embed="rId4"/>
          <a:stretch>
            <a:fillRect/>
          </a:stretch>
        </p:blipFill>
        <p:spPr>
          <a:xfrm>
            <a:off x="348765" y="3763537"/>
            <a:ext cx="1798422" cy="2448994"/>
          </a:xfrm>
          <a:prstGeom prst="rect">
            <a:avLst/>
          </a:prstGeom>
        </p:spPr>
      </p:pic>
      <p:pic>
        <p:nvPicPr>
          <p:cNvPr id="41" name="Image 40"/>
          <p:cNvPicPr>
            <a:picLocks noChangeAspect="1"/>
          </p:cNvPicPr>
          <p:nvPr/>
        </p:nvPicPr>
        <p:blipFill>
          <a:blip r:embed="rId5"/>
          <a:stretch>
            <a:fillRect/>
          </a:stretch>
        </p:blipFill>
        <p:spPr>
          <a:xfrm>
            <a:off x="4228383" y="955294"/>
            <a:ext cx="1818098" cy="1311749"/>
          </a:xfrm>
          <a:prstGeom prst="rect">
            <a:avLst/>
          </a:prstGeom>
        </p:spPr>
      </p:pic>
      <p:pic>
        <p:nvPicPr>
          <p:cNvPr id="42" name="Image 41"/>
          <p:cNvPicPr>
            <a:picLocks noChangeAspect="1"/>
          </p:cNvPicPr>
          <p:nvPr/>
        </p:nvPicPr>
        <p:blipFill>
          <a:blip r:embed="rId6"/>
          <a:stretch>
            <a:fillRect/>
          </a:stretch>
        </p:blipFill>
        <p:spPr>
          <a:xfrm>
            <a:off x="4747248" y="1735410"/>
            <a:ext cx="966155" cy="740718"/>
          </a:xfrm>
          <a:prstGeom prst="rect">
            <a:avLst/>
          </a:prstGeom>
        </p:spPr>
      </p:pic>
      <p:cxnSp>
        <p:nvCxnSpPr>
          <p:cNvPr id="28" name="Connecteur droit avec flèche 27"/>
          <p:cNvCxnSpPr>
            <a:stCxn id="26" idx="3"/>
          </p:cNvCxnSpPr>
          <p:nvPr/>
        </p:nvCxnSpPr>
        <p:spPr>
          <a:xfrm flipH="1">
            <a:off x="4788509" y="3172196"/>
            <a:ext cx="1537077" cy="77268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29" idx="7"/>
            <a:endCxn id="17" idx="4"/>
          </p:cNvCxnSpPr>
          <p:nvPr/>
        </p:nvCxnSpPr>
        <p:spPr>
          <a:xfrm flipV="1">
            <a:off x="8715127" y="1506769"/>
            <a:ext cx="1214505" cy="255676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9710968" y="4825751"/>
            <a:ext cx="75358" cy="1043345"/>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bwMode="auto">
          <a:xfrm>
            <a:off x="5778851" y="1971726"/>
            <a:ext cx="3733339" cy="1406438"/>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rmAutofit fontScale="25000" lnSpcReduction="20000"/>
          </a:bodyPr>
          <a:lstStyle/>
          <a:p>
            <a:pPr algn="ctr"/>
            <a:r>
              <a:rPr lang="fr-FR" sz="7200" b="1" kern="0" dirty="0">
                <a:solidFill>
                  <a:schemeClr val="tx1"/>
                </a:solidFill>
                <a:latin typeface="News Gothic MT"/>
                <a:cs typeface="Arial"/>
              </a:rPr>
              <a:t>BTS Bioanalyse en Laboratoire de </a:t>
            </a:r>
            <a:r>
              <a:rPr lang="fr-FR" sz="7200" b="1" kern="0" dirty="0" smtClean="0">
                <a:solidFill>
                  <a:schemeClr val="tx1"/>
                </a:solidFill>
                <a:latin typeface="News Gothic MT"/>
                <a:cs typeface="Arial"/>
              </a:rPr>
              <a:t>Contrôles</a:t>
            </a:r>
            <a:endParaRPr lang="fr-FR" sz="7200" b="1" kern="0" dirty="0">
              <a:solidFill>
                <a:schemeClr val="tx1"/>
              </a:solidFill>
              <a:latin typeface="News Gothic MT"/>
              <a:cs typeface="Arial"/>
            </a:endParaRPr>
          </a:p>
          <a:p>
            <a:pPr algn="ctr"/>
            <a:r>
              <a:rPr lang="fr-FR" sz="6400" b="1" kern="0" dirty="0">
                <a:solidFill>
                  <a:schemeClr val="bg1"/>
                </a:solidFill>
                <a:latin typeface="News Gothic MT"/>
                <a:cs typeface="Arial"/>
              </a:rPr>
              <a:t>Analyse de la qualité technologique et sanitaire</a:t>
            </a:r>
          </a:p>
        </p:txBody>
      </p:sp>
    </p:spTree>
    <p:extLst>
      <p:ext uri="{BB962C8B-B14F-4D97-AF65-F5344CB8AC3E}">
        <p14:creationId xmlns:p14="http://schemas.microsoft.com/office/powerpoint/2010/main" val="3162210623"/>
      </p:ext>
    </p:extLst>
  </p:cSld>
  <p:clrMapOvr>
    <a:masterClrMapping/>
  </p:clrMapOvr>
  <mc:AlternateContent xmlns:mc="http://schemas.openxmlformats.org/markup-compatibility/2006" xmlns:p14="http://schemas.microsoft.com/office/powerpoint/2010/main">
    <mc:Choice Requires="p14">
      <p:transition spd="slow" p14:dur="2000" advTm="51724"/>
    </mc:Choice>
    <mc:Fallback xmlns="">
      <p:transition spd="slow" advTm="5172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avec coins arrondis en diagonale 22"/>
          <p:cNvSpPr/>
          <p:nvPr/>
        </p:nvSpPr>
        <p:spPr bwMode="auto">
          <a:xfrm>
            <a:off x="322612" y="736979"/>
            <a:ext cx="4527566" cy="712712"/>
          </a:xfrm>
          <a:prstGeom prst="round2DiagRect">
            <a:avLst/>
          </a:prstGeom>
          <a:solidFill>
            <a:srgbClr val="FFFF01">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rgbClr val="C00000">
                    <a:lumMod val="75000"/>
                  </a:srgbClr>
                </a:solidFill>
                <a:latin typeface="News Gothic MT"/>
                <a:cs typeface="Arial"/>
              </a:rPr>
              <a:t>Laboratoire Recherche </a:t>
            </a:r>
          </a:p>
          <a:p>
            <a:pPr algn="ctr"/>
            <a:r>
              <a:rPr lang="fr-FR" sz="2000" b="1" kern="0" dirty="0">
                <a:solidFill>
                  <a:srgbClr val="C00000">
                    <a:lumMod val="75000"/>
                  </a:srgbClr>
                </a:solidFill>
                <a:latin typeface="News Gothic MT"/>
                <a:cs typeface="Arial"/>
              </a:rPr>
              <a:t>et Développement</a:t>
            </a:r>
          </a:p>
        </p:txBody>
      </p:sp>
      <p:cxnSp>
        <p:nvCxnSpPr>
          <p:cNvPr id="24" name="Connecteur droit avec flèche 23"/>
          <p:cNvCxnSpPr>
            <a:stCxn id="55" idx="0"/>
          </p:cNvCxnSpPr>
          <p:nvPr/>
        </p:nvCxnSpPr>
        <p:spPr>
          <a:xfrm flipH="1" flipV="1">
            <a:off x="7771910" y="3119200"/>
            <a:ext cx="1896551" cy="66908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bwMode="auto">
          <a:xfrm>
            <a:off x="5633470" y="1097171"/>
            <a:ext cx="3188456" cy="2083486"/>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chemeClr val="tx1"/>
                </a:solidFill>
                <a:latin typeface="News Gothic MT"/>
                <a:cs typeface="Arial"/>
              </a:rPr>
              <a:t>BTS Biotechnologie en recherche et en production</a:t>
            </a:r>
            <a:endParaRPr lang="fr-FR" sz="3200" b="1" kern="0" dirty="0">
              <a:solidFill>
                <a:schemeClr val="tx1"/>
              </a:solidFill>
              <a:latin typeface="News Gothic MT"/>
              <a:cs typeface="Arial"/>
            </a:endParaRPr>
          </a:p>
          <a:p>
            <a:pPr algn="ctr"/>
            <a:r>
              <a:rPr lang="fr-FR" sz="1600" b="1" kern="0" dirty="0" smtClean="0">
                <a:solidFill>
                  <a:schemeClr val="bg1"/>
                </a:solidFill>
                <a:latin typeface="News Gothic MT"/>
                <a:cs typeface="Arial"/>
              </a:rPr>
              <a:t>Bioexpertise </a:t>
            </a:r>
            <a:r>
              <a:rPr lang="fr-FR" sz="1600" b="1" kern="0" dirty="0">
                <a:solidFill>
                  <a:schemeClr val="bg1"/>
                </a:solidFill>
                <a:latin typeface="News Gothic MT"/>
                <a:cs typeface="Arial"/>
              </a:rPr>
              <a:t>technologique pour </a:t>
            </a:r>
            <a:r>
              <a:rPr lang="fr-FR" sz="1600" b="1" kern="0" dirty="0" smtClean="0">
                <a:solidFill>
                  <a:schemeClr val="bg1"/>
                </a:solidFill>
                <a:latin typeface="News Gothic MT"/>
                <a:cs typeface="Arial"/>
              </a:rPr>
              <a:t>la recherche</a:t>
            </a:r>
            <a:endParaRPr lang="fr-FR" sz="1600" b="1" kern="0" dirty="0">
              <a:solidFill>
                <a:schemeClr val="bg1"/>
              </a:solidFill>
              <a:latin typeface="News Gothic MT"/>
              <a:cs typeface="Arial"/>
            </a:endParaRPr>
          </a:p>
        </p:txBody>
      </p:sp>
      <p:cxnSp>
        <p:nvCxnSpPr>
          <p:cNvPr id="27" name="Connecteur droit avec flèche 26"/>
          <p:cNvCxnSpPr>
            <a:stCxn id="55" idx="0"/>
          </p:cNvCxnSpPr>
          <p:nvPr/>
        </p:nvCxnSpPr>
        <p:spPr>
          <a:xfrm flipV="1">
            <a:off x="9668461" y="1683982"/>
            <a:ext cx="438673" cy="210430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1260302" y="1451400"/>
            <a:ext cx="824086" cy="2148814"/>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sp>
        <p:nvSpPr>
          <p:cNvPr id="30" name="ZoneTexte 29"/>
          <p:cNvSpPr txBox="1"/>
          <p:nvPr/>
        </p:nvSpPr>
        <p:spPr>
          <a:xfrm>
            <a:off x="11178310" y="5964656"/>
            <a:ext cx="835485" cy="4616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400" b="1" kern="0">
                <a:solidFill>
                  <a:prstClr val="black"/>
                </a:solidFill>
                <a:latin typeface="News Gothic MT"/>
                <a:cs typeface="Arial"/>
              </a:defRPr>
            </a:lvl1pPr>
          </a:lstStyle>
          <a:p>
            <a:r>
              <a:rPr lang="fr-FR" dirty="0"/>
              <a:t>CAP</a:t>
            </a:r>
          </a:p>
        </p:txBody>
      </p:sp>
      <p:pic>
        <p:nvPicPr>
          <p:cNvPr id="21" name="Picture 2" descr="Postes de sécurité microbiolog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14" y="1460825"/>
            <a:ext cx="4525363" cy="331860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avec coins arrondis en diagonale 30"/>
          <p:cNvSpPr/>
          <p:nvPr/>
        </p:nvSpPr>
        <p:spPr bwMode="auto">
          <a:xfrm>
            <a:off x="666936" y="45721"/>
            <a:ext cx="11263466" cy="640080"/>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kern="0" dirty="0">
                <a:solidFill>
                  <a:srgbClr val="C00000">
                    <a:lumMod val="75000"/>
                  </a:srgbClr>
                </a:solidFill>
                <a:latin typeface="News Gothic MT"/>
                <a:cs typeface="Arial"/>
              </a:rPr>
              <a:t>FILI</a:t>
            </a:r>
            <a:r>
              <a:rPr lang="fr-FR" sz="2000" kern="0" cap="all" dirty="0">
                <a:solidFill>
                  <a:srgbClr val="C00000">
                    <a:lumMod val="75000"/>
                  </a:srgbClr>
                </a:solidFill>
                <a:latin typeface="News Gothic MT"/>
                <a:cs typeface="Arial"/>
              </a:rPr>
              <a:t>è</a:t>
            </a:r>
            <a:r>
              <a:rPr lang="fr-FR" sz="2000" kern="0" dirty="0">
                <a:solidFill>
                  <a:srgbClr val="C00000">
                    <a:lumMod val="75000"/>
                  </a:srgbClr>
                </a:solidFill>
                <a:latin typeface="News Gothic MT"/>
                <a:cs typeface="Arial"/>
              </a:rPr>
              <a:t>RE</a:t>
            </a:r>
            <a:r>
              <a:rPr lang="fr-FR" sz="2000" b="1" kern="0" dirty="0" smtClean="0">
                <a:solidFill>
                  <a:srgbClr val="C00000">
                    <a:lumMod val="75000"/>
                  </a:srgbClr>
                </a:solidFill>
                <a:latin typeface="News Gothic MT"/>
                <a:cs typeface="Arial"/>
              </a:rPr>
              <a:t>   </a:t>
            </a:r>
            <a:r>
              <a:rPr lang="fr-FR" sz="2000" kern="0" dirty="0" smtClean="0">
                <a:solidFill>
                  <a:srgbClr val="C00000">
                    <a:lumMod val="75000"/>
                  </a:srgbClr>
                </a:solidFill>
                <a:latin typeface="News Gothic MT"/>
                <a:cs typeface="Arial"/>
              </a:rPr>
              <a:t>Biotechnologie et bio-industries</a:t>
            </a:r>
          </a:p>
          <a:p>
            <a:pPr algn="ctr"/>
            <a:r>
              <a:rPr lang="fr-FR" sz="2000" b="1" kern="0" dirty="0">
                <a:solidFill>
                  <a:srgbClr val="C00000">
                    <a:lumMod val="75000"/>
                  </a:srgbClr>
                </a:solidFill>
                <a:latin typeface="News Gothic MT"/>
                <a:cs typeface="Arial"/>
              </a:rPr>
              <a:t> Laboratoire </a:t>
            </a:r>
            <a:r>
              <a:rPr lang="fr-FR" sz="2000" b="1" kern="0" dirty="0" smtClean="0">
                <a:solidFill>
                  <a:srgbClr val="C00000">
                    <a:lumMod val="75000"/>
                  </a:srgbClr>
                </a:solidFill>
                <a:latin typeface="News Gothic MT"/>
                <a:cs typeface="Arial"/>
              </a:rPr>
              <a:t>Recherche et développement</a:t>
            </a:r>
            <a:endParaRPr lang="fr-FR" sz="2000" kern="0" dirty="0">
              <a:solidFill>
                <a:srgbClr val="C00000">
                  <a:lumMod val="75000"/>
                </a:srgbClr>
              </a:solidFill>
              <a:latin typeface="News Gothic MT"/>
              <a:cs typeface="Arial"/>
            </a:endParaRPr>
          </a:p>
        </p:txBody>
      </p:sp>
      <p:cxnSp>
        <p:nvCxnSpPr>
          <p:cNvPr id="20" name="Connecteur droit avec flèche 19"/>
          <p:cNvCxnSpPr/>
          <p:nvPr/>
        </p:nvCxnSpPr>
        <p:spPr>
          <a:xfrm flipH="1">
            <a:off x="4738523" y="2502314"/>
            <a:ext cx="1036448" cy="26664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6" idx="4"/>
          </p:cNvCxnSpPr>
          <p:nvPr/>
        </p:nvCxnSpPr>
        <p:spPr>
          <a:xfrm flipH="1" flipV="1">
            <a:off x="7227698" y="3180657"/>
            <a:ext cx="10407" cy="5324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1210210" y="4057560"/>
            <a:ext cx="863697" cy="565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a:t>BAC</a:t>
            </a:r>
          </a:p>
        </p:txBody>
      </p:sp>
      <p:cxnSp>
        <p:nvCxnSpPr>
          <p:cNvPr id="22" name="Connecteur droit avec flèche 21"/>
          <p:cNvCxnSpPr/>
          <p:nvPr/>
        </p:nvCxnSpPr>
        <p:spPr>
          <a:xfrm flipH="1" flipV="1">
            <a:off x="4961938" y="4281890"/>
            <a:ext cx="1433518" cy="1698932"/>
          </a:xfrm>
          <a:prstGeom prst="straightConnector1">
            <a:avLst/>
          </a:prstGeom>
          <a:ln w="73025">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7238105" y="4910567"/>
            <a:ext cx="95024" cy="534014"/>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322612" y="4779425"/>
            <a:ext cx="2359837" cy="127753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b="0" i="1" dirty="0"/>
              <a:t>Recherche en vue du </a:t>
            </a:r>
            <a:r>
              <a:rPr lang="fr-FR" sz="1600" i="1" dirty="0"/>
              <a:t>développement</a:t>
            </a:r>
            <a:r>
              <a:rPr lang="fr-FR" sz="1600" b="0" i="1" dirty="0"/>
              <a:t> ou de </a:t>
            </a:r>
            <a:r>
              <a:rPr lang="fr-FR" sz="1600" i="1" dirty="0"/>
              <a:t>l’amélioration</a:t>
            </a:r>
            <a:r>
              <a:rPr lang="fr-FR" sz="1600" b="0" i="1" dirty="0"/>
              <a:t> du procédé de fabrication</a:t>
            </a:r>
          </a:p>
        </p:txBody>
      </p:sp>
      <p:sp>
        <p:nvSpPr>
          <p:cNvPr id="55" name="Ellipse 54"/>
          <p:cNvSpPr/>
          <p:nvPr/>
        </p:nvSpPr>
        <p:spPr bwMode="auto">
          <a:xfrm>
            <a:off x="8392395" y="3788288"/>
            <a:ext cx="2552131" cy="1160941"/>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News Gothic MT"/>
                <a:cs typeface="Arial"/>
              </a:rPr>
              <a:t>Bac </a:t>
            </a:r>
            <a:r>
              <a:rPr kumimoji="0" lang="fr-FR" sz="1600" b="1" i="0" u="none" strike="noStrike" kern="0" cap="none" spc="0" normalizeH="0" baseline="0" noProof="0" dirty="0" err="1">
                <a:ln>
                  <a:noFill/>
                </a:ln>
                <a:solidFill>
                  <a:prstClr val="black"/>
                </a:solidFill>
                <a:effectLst/>
                <a:uLnTx/>
                <a:uFillTx/>
                <a:latin typeface="News Gothic MT"/>
                <a:cs typeface="Arial"/>
              </a:rPr>
              <a:t>STL</a:t>
            </a:r>
            <a:r>
              <a:rPr kumimoji="0" lang="fr-FR" sz="16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cxnSp>
        <p:nvCxnSpPr>
          <p:cNvPr id="34" name="Connecteur droit avec flèche 33"/>
          <p:cNvCxnSpPr/>
          <p:nvPr/>
        </p:nvCxnSpPr>
        <p:spPr>
          <a:xfrm flipH="1">
            <a:off x="4794351" y="927977"/>
            <a:ext cx="4284274" cy="23729"/>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 descr="Boîte De Pétri Avec Des Bactéries Rouges, Le Travail De Laboratoire Banque  D'Images et Photos Libres De Droits. Image 221000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225" y="4779426"/>
            <a:ext cx="1917773" cy="1277533"/>
          </a:xfrm>
          <a:prstGeom prst="rect">
            <a:avLst/>
          </a:prstGeom>
          <a:extLst>
            <a:ext uri="{909E8E84-426E-40DD-AFC4-6F175D3DCCD1}">
              <a14:hiddenFill xmlns:a14="http://schemas.microsoft.com/office/drawing/2010/main">
                <a:solidFill>
                  <a:srgbClr val="FFFFFF"/>
                </a:solidFill>
              </a14:hiddenFill>
            </a:ext>
          </a:extLst>
        </p:spPr>
      </p:pic>
      <p:sp>
        <p:nvSpPr>
          <p:cNvPr id="35" name="Ellipse 34"/>
          <p:cNvSpPr/>
          <p:nvPr/>
        </p:nvSpPr>
        <p:spPr bwMode="auto">
          <a:xfrm>
            <a:off x="6374388" y="5444581"/>
            <a:ext cx="3139885" cy="1101335"/>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400" b="1" kern="0" dirty="0">
                <a:solidFill>
                  <a:schemeClr val="bg1"/>
                </a:solidFill>
                <a:latin typeface="News Gothic MT"/>
                <a:cs typeface="Arial"/>
              </a:rPr>
              <a:t>Préparation de solutions et matériels au laboratoire</a:t>
            </a:r>
          </a:p>
        </p:txBody>
      </p:sp>
      <p:sp>
        <p:nvSpPr>
          <p:cNvPr id="36" name="Ellipse 35"/>
          <p:cNvSpPr/>
          <p:nvPr/>
        </p:nvSpPr>
        <p:spPr bwMode="auto">
          <a:xfrm>
            <a:off x="5774971" y="3653218"/>
            <a:ext cx="2828197" cy="12573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sz="2000" b="1" kern="0" dirty="0">
                <a:solidFill>
                  <a:prstClr val="black"/>
                </a:solidFill>
                <a:latin typeface="News Gothic MT"/>
                <a:cs typeface="Arial"/>
              </a:rPr>
              <a:t>Bac Pro PIPAC</a:t>
            </a:r>
          </a:p>
          <a:p>
            <a:pPr lvl="0" algn="ctr">
              <a:defRPr/>
            </a:pPr>
            <a:r>
              <a:rPr lang="fr-FR" sz="1600" b="1" kern="0" dirty="0">
                <a:solidFill>
                  <a:schemeClr val="bg1"/>
                </a:solidFill>
                <a:latin typeface="News Gothic MT"/>
                <a:cs typeface="Arial"/>
              </a:rPr>
              <a:t>Production en environnement contrôlé</a:t>
            </a:r>
            <a:endParaRPr lang="fr-FR" sz="2000" b="1" kern="0" dirty="0">
              <a:solidFill>
                <a:schemeClr val="bg1"/>
              </a:solidFill>
              <a:latin typeface="News Gothic MT"/>
              <a:cs typeface="Arial"/>
            </a:endParaRPr>
          </a:p>
        </p:txBody>
      </p:sp>
      <p:cxnSp>
        <p:nvCxnSpPr>
          <p:cNvPr id="39" name="Connecteur droit avec flèche 38"/>
          <p:cNvCxnSpPr>
            <a:stCxn id="36" idx="2"/>
          </p:cNvCxnSpPr>
          <p:nvPr/>
        </p:nvCxnSpPr>
        <p:spPr>
          <a:xfrm flipH="1" flipV="1">
            <a:off x="4877182" y="3653218"/>
            <a:ext cx="897789" cy="628673"/>
          </a:xfrm>
          <a:prstGeom prst="straightConnector1">
            <a:avLst/>
          </a:prstGeom>
          <a:ln w="73025">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35" idx="7"/>
            <a:endCxn id="55" idx="4"/>
          </p:cNvCxnSpPr>
          <p:nvPr/>
        </p:nvCxnSpPr>
        <p:spPr>
          <a:xfrm flipV="1">
            <a:off x="9054447" y="4949229"/>
            <a:ext cx="614014" cy="656639"/>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Ellipse 44"/>
          <p:cNvSpPr/>
          <p:nvPr/>
        </p:nvSpPr>
        <p:spPr bwMode="auto">
          <a:xfrm>
            <a:off x="8354987" y="360090"/>
            <a:ext cx="3011513" cy="136728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chemeClr val="tx1"/>
                </a:solidFill>
                <a:latin typeface="News Gothic MT"/>
                <a:cs typeface="Arial"/>
              </a:rPr>
              <a:t>BTS Bioqualité</a:t>
            </a:r>
          </a:p>
          <a:p>
            <a:pPr algn="ctr"/>
            <a:r>
              <a:rPr lang="fr-FR" sz="1600" b="1" kern="0" dirty="0">
                <a:solidFill>
                  <a:schemeClr val="bg1"/>
                </a:solidFill>
                <a:latin typeface="News Gothic MT"/>
                <a:cs typeface="Arial"/>
              </a:rPr>
              <a:t>Management de la qualité à l’interface de la production et du contrôle</a:t>
            </a:r>
          </a:p>
        </p:txBody>
      </p:sp>
      <p:cxnSp>
        <p:nvCxnSpPr>
          <p:cNvPr id="32" name="Connecteur droit avec flèche 31"/>
          <p:cNvCxnSpPr>
            <a:endCxn id="45" idx="4"/>
          </p:cNvCxnSpPr>
          <p:nvPr/>
        </p:nvCxnSpPr>
        <p:spPr>
          <a:xfrm flipV="1">
            <a:off x="7948471" y="1727374"/>
            <a:ext cx="1912273" cy="202331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381631"/>
      </p:ext>
    </p:extLst>
  </p:cSld>
  <p:clrMapOvr>
    <a:masterClrMapping/>
  </p:clrMapOvr>
  <mc:AlternateContent xmlns:mc="http://schemas.openxmlformats.org/markup-compatibility/2006" xmlns:p14="http://schemas.microsoft.com/office/powerpoint/2010/main">
    <mc:Choice Requires="p14">
      <p:transition spd="slow" p14:dur="2000" advTm="27803"/>
    </mc:Choice>
    <mc:Fallback xmlns="">
      <p:transition spd="slow" advTm="2780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bwMode="auto">
          <a:xfrm>
            <a:off x="5930614" y="1328661"/>
            <a:ext cx="3666634" cy="1384467"/>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chemeClr val="tx1"/>
                </a:solidFill>
                <a:latin typeface="News Gothic MT"/>
                <a:cs typeface="Arial"/>
              </a:rPr>
              <a:t>BTS Bioqualité</a:t>
            </a:r>
          </a:p>
          <a:p>
            <a:pPr algn="ctr"/>
            <a:r>
              <a:rPr lang="fr-FR" sz="1400" b="1" kern="0" dirty="0">
                <a:solidFill>
                  <a:schemeClr val="bg1"/>
                </a:solidFill>
                <a:latin typeface="News Gothic MT"/>
                <a:cs typeface="Arial"/>
              </a:rPr>
              <a:t>Management de la qualité à l’interface de la production et du contrôle</a:t>
            </a:r>
          </a:p>
        </p:txBody>
      </p:sp>
      <p:cxnSp>
        <p:nvCxnSpPr>
          <p:cNvPr id="10" name="Connecteur droit avec flèche 9"/>
          <p:cNvCxnSpPr>
            <a:stCxn id="6" idx="2"/>
          </p:cNvCxnSpPr>
          <p:nvPr/>
        </p:nvCxnSpPr>
        <p:spPr>
          <a:xfrm flipH="1">
            <a:off x="4163092" y="2020895"/>
            <a:ext cx="1767522" cy="364953"/>
          </a:xfrm>
          <a:prstGeom prst="straightConnector1">
            <a:avLst/>
          </a:prstGeom>
          <a:ln w="698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avec coins arrondis en diagonale 10"/>
          <p:cNvSpPr/>
          <p:nvPr/>
        </p:nvSpPr>
        <p:spPr bwMode="auto">
          <a:xfrm>
            <a:off x="152767" y="1386859"/>
            <a:ext cx="4010325" cy="513785"/>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kern="0" dirty="0">
                <a:solidFill>
                  <a:srgbClr val="C00000">
                    <a:lumMod val="75000"/>
                  </a:srgbClr>
                </a:solidFill>
                <a:latin typeface="News Gothic MT"/>
                <a:cs typeface="Arial"/>
              </a:rPr>
              <a:t>Service qualité </a:t>
            </a:r>
          </a:p>
        </p:txBody>
      </p:sp>
      <p:pic>
        <p:nvPicPr>
          <p:cNvPr id="12" name="Image 11"/>
          <p:cNvPicPr>
            <a:picLocks noChangeAspect="1"/>
          </p:cNvPicPr>
          <p:nvPr/>
        </p:nvPicPr>
        <p:blipFill>
          <a:blip r:embed="rId3"/>
          <a:stretch>
            <a:fillRect/>
          </a:stretch>
        </p:blipFill>
        <p:spPr>
          <a:xfrm>
            <a:off x="157217" y="1964316"/>
            <a:ext cx="4005876" cy="2890221"/>
          </a:xfrm>
          <a:prstGeom prst="rect">
            <a:avLst/>
          </a:prstGeom>
        </p:spPr>
      </p:pic>
      <p:sp>
        <p:nvSpPr>
          <p:cNvPr id="17" name="ZoneTexte 16"/>
          <p:cNvSpPr txBox="1"/>
          <p:nvPr/>
        </p:nvSpPr>
        <p:spPr>
          <a:xfrm>
            <a:off x="11169612" y="1563278"/>
            <a:ext cx="824086" cy="915232"/>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sp>
        <p:nvSpPr>
          <p:cNvPr id="18" name="ZoneTexte 17"/>
          <p:cNvSpPr txBox="1"/>
          <p:nvPr/>
        </p:nvSpPr>
        <p:spPr>
          <a:xfrm>
            <a:off x="11149807" y="5857894"/>
            <a:ext cx="835485" cy="4616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400" b="1" kern="0">
                <a:solidFill>
                  <a:prstClr val="black"/>
                </a:solidFill>
                <a:latin typeface="News Gothic MT"/>
                <a:cs typeface="Arial"/>
              </a:defRPr>
            </a:lvl1pPr>
          </a:lstStyle>
          <a:p>
            <a:r>
              <a:rPr lang="fr-FR" dirty="0"/>
              <a:t>CAP</a:t>
            </a:r>
          </a:p>
        </p:txBody>
      </p:sp>
      <p:sp>
        <p:nvSpPr>
          <p:cNvPr id="19" name="ZoneTexte 18"/>
          <p:cNvSpPr txBox="1"/>
          <p:nvPr/>
        </p:nvSpPr>
        <p:spPr>
          <a:xfrm>
            <a:off x="11149807" y="4116070"/>
            <a:ext cx="863697" cy="565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smtClean="0"/>
              <a:t>Bac</a:t>
            </a:r>
            <a:endParaRPr lang="fr-FR" dirty="0"/>
          </a:p>
        </p:txBody>
      </p:sp>
      <p:cxnSp>
        <p:nvCxnSpPr>
          <p:cNvPr id="20" name="Connecteur droit avec flèche 19"/>
          <p:cNvCxnSpPr>
            <a:stCxn id="26" idx="0"/>
          </p:cNvCxnSpPr>
          <p:nvPr/>
        </p:nvCxnSpPr>
        <p:spPr>
          <a:xfrm flipH="1" flipV="1">
            <a:off x="8444720" y="2659870"/>
            <a:ext cx="1339951" cy="107095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flipV="1">
            <a:off x="7392680" y="2709126"/>
            <a:ext cx="4322" cy="102170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endCxn id="27" idx="4"/>
          </p:cNvCxnSpPr>
          <p:nvPr/>
        </p:nvCxnSpPr>
        <p:spPr>
          <a:xfrm flipH="1" flipV="1">
            <a:off x="7431945" y="4980230"/>
            <a:ext cx="377565" cy="747261"/>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52768" y="4918209"/>
            <a:ext cx="2467044" cy="132845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b="0" i="1" dirty="0"/>
              <a:t>Amélioration continue du procédé de </a:t>
            </a:r>
            <a:r>
              <a:rPr lang="fr-FR" sz="1600" b="0" i="1" dirty="0" smtClean="0"/>
              <a:t>fabrication en lie avec le contrôle qualité et le laboratoire de recherche</a:t>
            </a:r>
            <a:endParaRPr lang="fr-FR" sz="1600" b="0" i="1" dirty="0"/>
          </a:p>
        </p:txBody>
      </p:sp>
      <p:sp>
        <p:nvSpPr>
          <p:cNvPr id="26" name="Ellipse 25"/>
          <p:cNvSpPr/>
          <p:nvPr/>
        </p:nvSpPr>
        <p:spPr bwMode="auto">
          <a:xfrm>
            <a:off x="8589572" y="3730827"/>
            <a:ext cx="2390198" cy="1051386"/>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News Gothic MT"/>
                <a:cs typeface="Arial"/>
              </a:rPr>
              <a:t>Bac </a:t>
            </a:r>
            <a:r>
              <a:rPr kumimoji="0" lang="fr-FR" sz="1400" b="1" i="0" u="none" strike="noStrike" kern="0" cap="none" spc="0" normalizeH="0" baseline="0" noProof="0" dirty="0" err="1">
                <a:ln>
                  <a:noFill/>
                </a:ln>
                <a:solidFill>
                  <a:prstClr val="black"/>
                </a:solidFill>
                <a:effectLst/>
                <a:uLnTx/>
                <a:uFillTx/>
                <a:latin typeface="News Gothic MT"/>
                <a:cs typeface="Arial"/>
              </a:rPr>
              <a:t>STL</a:t>
            </a:r>
            <a:r>
              <a:rPr kumimoji="0" lang="fr-FR" sz="14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sp>
        <p:nvSpPr>
          <p:cNvPr id="21" name="Rectangle avec coins arrondis en diagonale 20"/>
          <p:cNvSpPr/>
          <p:nvPr/>
        </p:nvSpPr>
        <p:spPr bwMode="auto">
          <a:xfrm>
            <a:off x="529776" y="214118"/>
            <a:ext cx="11263466" cy="640080"/>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kern="0" dirty="0">
                <a:solidFill>
                  <a:srgbClr val="C00000">
                    <a:lumMod val="75000"/>
                  </a:srgbClr>
                </a:solidFill>
                <a:latin typeface="News Gothic MT"/>
                <a:cs typeface="Arial"/>
              </a:rPr>
              <a:t>FILI</a:t>
            </a:r>
            <a:r>
              <a:rPr lang="fr-FR" sz="2000" kern="0" cap="all" dirty="0">
                <a:solidFill>
                  <a:srgbClr val="C00000">
                    <a:lumMod val="75000"/>
                  </a:srgbClr>
                </a:solidFill>
                <a:latin typeface="News Gothic MT"/>
                <a:cs typeface="Arial"/>
              </a:rPr>
              <a:t>è</a:t>
            </a:r>
            <a:r>
              <a:rPr lang="fr-FR" sz="2000" kern="0" dirty="0">
                <a:solidFill>
                  <a:srgbClr val="C00000">
                    <a:lumMod val="75000"/>
                  </a:srgbClr>
                </a:solidFill>
                <a:latin typeface="News Gothic MT"/>
                <a:cs typeface="Arial"/>
              </a:rPr>
              <a:t>RE</a:t>
            </a:r>
            <a:r>
              <a:rPr lang="fr-FR" sz="2000" b="1" kern="0" dirty="0" smtClean="0">
                <a:solidFill>
                  <a:srgbClr val="C00000">
                    <a:lumMod val="75000"/>
                  </a:srgbClr>
                </a:solidFill>
                <a:latin typeface="News Gothic MT"/>
                <a:cs typeface="Arial"/>
              </a:rPr>
              <a:t>   </a:t>
            </a:r>
            <a:r>
              <a:rPr lang="fr-FR" sz="2000" kern="0" dirty="0" smtClean="0">
                <a:solidFill>
                  <a:srgbClr val="C00000">
                    <a:lumMod val="75000"/>
                  </a:srgbClr>
                </a:solidFill>
                <a:latin typeface="News Gothic MT"/>
                <a:cs typeface="Arial"/>
              </a:rPr>
              <a:t>Biotechnologie </a:t>
            </a:r>
            <a:r>
              <a:rPr lang="fr-FR" sz="2000" kern="0" dirty="0" smtClean="0">
                <a:solidFill>
                  <a:srgbClr val="C00000">
                    <a:lumMod val="75000"/>
                  </a:srgbClr>
                </a:solidFill>
                <a:latin typeface="News Gothic MT"/>
                <a:cs typeface="Arial"/>
              </a:rPr>
              <a:t>et bio-industries</a:t>
            </a:r>
            <a:endParaRPr lang="fr-FR" sz="2000" kern="0" dirty="0" smtClean="0">
              <a:solidFill>
                <a:srgbClr val="C00000">
                  <a:lumMod val="75000"/>
                </a:srgbClr>
              </a:solidFill>
              <a:latin typeface="News Gothic MT"/>
              <a:cs typeface="Arial"/>
            </a:endParaRPr>
          </a:p>
          <a:p>
            <a:pPr algn="ctr"/>
            <a:r>
              <a:rPr lang="fr-FR" sz="2000" b="1" kern="0" dirty="0">
                <a:solidFill>
                  <a:srgbClr val="C00000">
                    <a:lumMod val="75000"/>
                  </a:srgbClr>
                </a:solidFill>
                <a:latin typeface="News Gothic MT"/>
                <a:cs typeface="Arial"/>
              </a:rPr>
              <a:t> </a:t>
            </a:r>
            <a:r>
              <a:rPr lang="fr-FR" sz="2000" b="1" kern="0" dirty="0" smtClean="0">
                <a:solidFill>
                  <a:srgbClr val="C00000">
                    <a:lumMod val="75000"/>
                  </a:srgbClr>
                </a:solidFill>
                <a:latin typeface="News Gothic MT"/>
                <a:cs typeface="Arial"/>
              </a:rPr>
              <a:t>Service qualité</a:t>
            </a:r>
            <a:endParaRPr lang="fr-FR" sz="2000" kern="0" dirty="0">
              <a:solidFill>
                <a:srgbClr val="C00000">
                  <a:lumMod val="75000"/>
                </a:srgbClr>
              </a:solidFill>
              <a:latin typeface="News Gothic MT"/>
              <a:cs typeface="Arial"/>
            </a:endParaRPr>
          </a:p>
        </p:txBody>
      </p:sp>
      <p:pic>
        <p:nvPicPr>
          <p:cNvPr id="23" name="Image 22"/>
          <p:cNvPicPr>
            <a:picLocks noChangeAspect="1"/>
          </p:cNvPicPr>
          <p:nvPr/>
        </p:nvPicPr>
        <p:blipFill>
          <a:blip r:embed="rId4"/>
          <a:stretch>
            <a:fillRect/>
          </a:stretch>
        </p:blipFill>
        <p:spPr>
          <a:xfrm>
            <a:off x="2621380" y="3859093"/>
            <a:ext cx="2596808" cy="1990887"/>
          </a:xfrm>
          <a:prstGeom prst="rect">
            <a:avLst/>
          </a:prstGeom>
          <a:noFill/>
          <a:ln w="25400">
            <a:noFill/>
          </a:ln>
        </p:spPr>
      </p:pic>
      <p:sp>
        <p:nvSpPr>
          <p:cNvPr id="27" name="Ellipse 26"/>
          <p:cNvSpPr/>
          <p:nvPr/>
        </p:nvSpPr>
        <p:spPr bwMode="auto">
          <a:xfrm>
            <a:off x="6017846" y="3722885"/>
            <a:ext cx="2828197" cy="12573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b="1" kern="0" dirty="0">
                <a:solidFill>
                  <a:prstClr val="black"/>
                </a:solidFill>
                <a:latin typeface="News Gothic MT"/>
                <a:cs typeface="Arial"/>
              </a:rPr>
              <a:t>Bac Pro PIPAC</a:t>
            </a:r>
          </a:p>
          <a:p>
            <a:pPr lvl="0" algn="ctr">
              <a:defRPr/>
            </a:pPr>
            <a:r>
              <a:rPr lang="fr-FR" sz="1600" b="1" kern="0" dirty="0">
                <a:solidFill>
                  <a:schemeClr val="bg1"/>
                </a:solidFill>
                <a:latin typeface="News Gothic MT"/>
                <a:cs typeface="Arial"/>
              </a:rPr>
              <a:t>Production en environnement contrôlé</a:t>
            </a:r>
            <a:endParaRPr lang="fr-FR" sz="2000" b="1" kern="0" dirty="0">
              <a:solidFill>
                <a:schemeClr val="bg1"/>
              </a:solidFill>
              <a:latin typeface="News Gothic MT"/>
              <a:cs typeface="Arial"/>
            </a:endParaRPr>
          </a:p>
        </p:txBody>
      </p:sp>
      <p:sp>
        <p:nvSpPr>
          <p:cNvPr id="28" name="Ellipse 27"/>
          <p:cNvSpPr/>
          <p:nvPr/>
        </p:nvSpPr>
        <p:spPr bwMode="auto">
          <a:xfrm>
            <a:off x="6957608" y="5695995"/>
            <a:ext cx="3366564" cy="1101335"/>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b="1" kern="0" dirty="0">
                <a:solidFill>
                  <a:prstClr val="black"/>
                </a:solidFill>
                <a:latin typeface="News Gothic MT"/>
                <a:cs typeface="Arial"/>
              </a:rPr>
              <a:t>CAP ETL</a:t>
            </a:r>
          </a:p>
          <a:p>
            <a:pPr lvl="0" algn="ctr">
              <a:defRPr/>
            </a:pPr>
            <a:r>
              <a:rPr lang="fr-FR" sz="1600" b="1" kern="0" dirty="0">
                <a:solidFill>
                  <a:schemeClr val="bg1"/>
                </a:solidFill>
                <a:latin typeface="News Gothic MT"/>
                <a:cs typeface="Arial"/>
              </a:rPr>
              <a:t>Préparation de solutions et matériels au laboratoire</a:t>
            </a:r>
          </a:p>
        </p:txBody>
      </p:sp>
      <p:cxnSp>
        <p:nvCxnSpPr>
          <p:cNvPr id="29" name="Connecteur droit avec flèche 28"/>
          <p:cNvCxnSpPr>
            <a:endCxn id="26" idx="4"/>
          </p:cNvCxnSpPr>
          <p:nvPr/>
        </p:nvCxnSpPr>
        <p:spPr>
          <a:xfrm flipV="1">
            <a:off x="9710968" y="4782213"/>
            <a:ext cx="73703" cy="1086884"/>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007036"/>
      </p:ext>
    </p:extLst>
  </p:cSld>
  <p:clrMapOvr>
    <a:masterClrMapping/>
  </p:clrMapOvr>
  <mc:AlternateContent xmlns:mc="http://schemas.openxmlformats.org/markup-compatibility/2006" xmlns:p14="http://schemas.microsoft.com/office/powerpoint/2010/main">
    <mc:Choice Requires="p14">
      <p:transition spd="slow" p14:dur="2000" advTm="27170"/>
    </mc:Choice>
    <mc:Fallback xmlns="">
      <p:transition spd="slow" advTm="2717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eur droit avec flèche 45"/>
          <p:cNvCxnSpPr>
            <a:stCxn id="20" idx="0"/>
          </p:cNvCxnSpPr>
          <p:nvPr/>
        </p:nvCxnSpPr>
        <p:spPr>
          <a:xfrm flipV="1">
            <a:off x="3131669" y="1478045"/>
            <a:ext cx="1552758" cy="23854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10" idx="0"/>
          </p:cNvCxnSpPr>
          <p:nvPr/>
        </p:nvCxnSpPr>
        <p:spPr>
          <a:xfrm flipH="1" flipV="1">
            <a:off x="3827929" y="1550894"/>
            <a:ext cx="4629389" cy="2217490"/>
          </a:xfrm>
          <a:prstGeom prst="straightConnector1">
            <a:avLst/>
          </a:prstGeom>
          <a:ln w="603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bwMode="auto">
          <a:xfrm>
            <a:off x="8318658" y="1627670"/>
            <a:ext cx="3666634" cy="1384467"/>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chemeClr val="tx1"/>
                </a:solidFill>
                <a:latin typeface="News Gothic MT"/>
                <a:cs typeface="Arial"/>
              </a:rPr>
              <a:t>BTS Bioqualité</a:t>
            </a:r>
          </a:p>
          <a:p>
            <a:pPr algn="ctr"/>
            <a:r>
              <a:rPr lang="fr-FR" sz="1400" b="1" kern="0" dirty="0">
                <a:solidFill>
                  <a:schemeClr val="bg1"/>
                </a:solidFill>
                <a:latin typeface="News Gothic MT"/>
                <a:cs typeface="Arial"/>
              </a:rPr>
              <a:t>Management de la qualité à l’interface de la production et du contrôle</a:t>
            </a:r>
          </a:p>
        </p:txBody>
      </p:sp>
      <p:sp>
        <p:nvSpPr>
          <p:cNvPr id="4" name="ZoneTexte 3"/>
          <p:cNvSpPr txBox="1"/>
          <p:nvPr/>
        </p:nvSpPr>
        <p:spPr>
          <a:xfrm>
            <a:off x="125930" y="1785866"/>
            <a:ext cx="824086" cy="915232"/>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sp>
        <p:nvSpPr>
          <p:cNvPr id="5" name="ZoneTexte 4"/>
          <p:cNvSpPr txBox="1"/>
          <p:nvPr/>
        </p:nvSpPr>
        <p:spPr>
          <a:xfrm>
            <a:off x="82512" y="5883581"/>
            <a:ext cx="835485" cy="4616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400" b="1" kern="0">
                <a:solidFill>
                  <a:prstClr val="black"/>
                </a:solidFill>
                <a:latin typeface="News Gothic MT"/>
                <a:cs typeface="Arial"/>
              </a:defRPr>
            </a:lvl1pPr>
          </a:lstStyle>
          <a:p>
            <a:r>
              <a:rPr lang="fr-FR" dirty="0"/>
              <a:t>CAP</a:t>
            </a:r>
          </a:p>
        </p:txBody>
      </p:sp>
      <p:sp>
        <p:nvSpPr>
          <p:cNvPr id="6" name="ZoneTexte 5"/>
          <p:cNvSpPr txBox="1"/>
          <p:nvPr/>
        </p:nvSpPr>
        <p:spPr>
          <a:xfrm>
            <a:off x="82512" y="4126634"/>
            <a:ext cx="863697" cy="565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smtClean="0"/>
              <a:t>Bac</a:t>
            </a:r>
            <a:endParaRPr lang="fr-FR" dirty="0"/>
          </a:p>
        </p:txBody>
      </p:sp>
      <p:cxnSp>
        <p:nvCxnSpPr>
          <p:cNvPr id="7" name="Connecteur droit avec flèche 6"/>
          <p:cNvCxnSpPr>
            <a:stCxn id="10" idx="0"/>
          </p:cNvCxnSpPr>
          <p:nvPr/>
        </p:nvCxnSpPr>
        <p:spPr>
          <a:xfrm flipH="1" flipV="1">
            <a:off x="7602071" y="2701098"/>
            <a:ext cx="855247" cy="1067286"/>
          </a:xfrm>
          <a:prstGeom prst="straightConnector1">
            <a:avLst/>
          </a:prstGeom>
          <a:ln w="603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20" idx="0"/>
            <a:endCxn id="13" idx="3"/>
          </p:cNvCxnSpPr>
          <p:nvPr/>
        </p:nvCxnSpPr>
        <p:spPr>
          <a:xfrm flipV="1">
            <a:off x="3131669" y="2779384"/>
            <a:ext cx="2084943" cy="10841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3156857" y="5120854"/>
            <a:ext cx="1" cy="458945"/>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Ellipse 9"/>
          <p:cNvSpPr/>
          <p:nvPr/>
        </p:nvSpPr>
        <p:spPr bwMode="auto">
          <a:xfrm>
            <a:off x="7091030" y="3768384"/>
            <a:ext cx="2732576" cy="1326816"/>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News Gothic MT"/>
                <a:cs typeface="Arial"/>
              </a:rPr>
              <a:t>Bac </a:t>
            </a:r>
            <a:r>
              <a:rPr kumimoji="0" lang="fr-FR" sz="1600" b="1" i="0" u="none" strike="noStrike" kern="0" cap="none" spc="0" normalizeH="0" baseline="0" noProof="0" dirty="0" err="1">
                <a:ln>
                  <a:noFill/>
                </a:ln>
                <a:solidFill>
                  <a:prstClr val="black"/>
                </a:solidFill>
                <a:effectLst/>
                <a:uLnTx/>
                <a:uFillTx/>
                <a:latin typeface="News Gothic MT"/>
                <a:cs typeface="Arial"/>
              </a:rPr>
              <a:t>STL</a:t>
            </a:r>
            <a:r>
              <a:rPr kumimoji="0" lang="fr-FR" sz="16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sp>
        <p:nvSpPr>
          <p:cNvPr id="13" name="Ellipse 12"/>
          <p:cNvSpPr/>
          <p:nvPr/>
        </p:nvSpPr>
        <p:spPr bwMode="auto">
          <a:xfrm>
            <a:off x="4749673" y="1422798"/>
            <a:ext cx="3188456" cy="1589339"/>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chemeClr val="tx1"/>
                </a:solidFill>
                <a:latin typeface="News Gothic MT"/>
                <a:cs typeface="Arial"/>
              </a:rPr>
              <a:t>BTS</a:t>
            </a:r>
            <a:r>
              <a:rPr lang="fr-FR" sz="2000" b="1" kern="0" dirty="0">
                <a:solidFill>
                  <a:schemeClr val="tx1"/>
                </a:solidFill>
                <a:latin typeface="News Gothic MT"/>
                <a:cs typeface="Arial"/>
              </a:rPr>
              <a:t> </a:t>
            </a:r>
            <a:r>
              <a:rPr lang="fr-FR" sz="1400" b="1" kern="0" dirty="0" smtClean="0">
                <a:solidFill>
                  <a:schemeClr val="tx1"/>
                </a:solidFill>
                <a:latin typeface="News Gothic MT"/>
                <a:cs typeface="Arial"/>
              </a:rPr>
              <a:t>Biotechnologie en recherche et en production</a:t>
            </a:r>
            <a:endParaRPr lang="fr-FR" sz="2000" b="1" kern="0" dirty="0">
              <a:solidFill>
                <a:schemeClr val="tx1"/>
              </a:solidFill>
              <a:latin typeface="News Gothic MT"/>
              <a:cs typeface="Arial"/>
            </a:endParaRPr>
          </a:p>
          <a:p>
            <a:pPr algn="ctr"/>
            <a:r>
              <a:rPr lang="fr-FR" sz="1400" b="1" kern="0" dirty="0">
                <a:solidFill>
                  <a:schemeClr val="bg1"/>
                </a:solidFill>
                <a:latin typeface="News Gothic MT"/>
                <a:cs typeface="Arial"/>
              </a:rPr>
              <a:t>Bioexpertise technologique pour </a:t>
            </a:r>
            <a:r>
              <a:rPr lang="fr-FR" sz="1400" b="1" kern="0" dirty="0" smtClean="0">
                <a:solidFill>
                  <a:schemeClr val="bg1"/>
                </a:solidFill>
                <a:latin typeface="News Gothic MT"/>
                <a:cs typeface="Arial"/>
              </a:rPr>
              <a:t>la recherche</a:t>
            </a:r>
            <a:endParaRPr lang="fr-FR" sz="1400" b="1" kern="0" dirty="0">
              <a:solidFill>
                <a:schemeClr val="bg1"/>
              </a:solidFill>
              <a:latin typeface="News Gothic MT"/>
              <a:cs typeface="Arial"/>
            </a:endParaRPr>
          </a:p>
        </p:txBody>
      </p:sp>
      <p:sp>
        <p:nvSpPr>
          <p:cNvPr id="14" name="Ellipse 13"/>
          <p:cNvSpPr/>
          <p:nvPr/>
        </p:nvSpPr>
        <p:spPr bwMode="auto">
          <a:xfrm>
            <a:off x="1329251" y="1543531"/>
            <a:ext cx="2997768" cy="1399902"/>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rmAutofit fontScale="62500" lnSpcReduction="20000"/>
          </a:bodyPr>
          <a:lstStyle/>
          <a:p>
            <a:pPr algn="ctr"/>
            <a:r>
              <a:rPr lang="fr-FR" sz="2400" b="1" kern="0" dirty="0">
                <a:solidFill>
                  <a:schemeClr val="tx1"/>
                </a:solidFill>
                <a:latin typeface="News Gothic MT"/>
                <a:cs typeface="Arial"/>
              </a:rPr>
              <a:t>BTS Bioanalyse en Laboratoire de </a:t>
            </a:r>
            <a:r>
              <a:rPr lang="fr-FR" sz="2400" b="1" kern="0" dirty="0" smtClean="0">
                <a:solidFill>
                  <a:schemeClr val="tx1"/>
                </a:solidFill>
                <a:latin typeface="News Gothic MT"/>
                <a:cs typeface="Arial"/>
              </a:rPr>
              <a:t>Contrôles</a:t>
            </a:r>
            <a:endParaRPr lang="fr-FR" sz="2400" b="1" kern="0" dirty="0">
              <a:solidFill>
                <a:schemeClr val="tx1"/>
              </a:solidFill>
              <a:latin typeface="News Gothic MT"/>
              <a:cs typeface="Arial"/>
            </a:endParaRPr>
          </a:p>
          <a:p>
            <a:pPr algn="ctr"/>
            <a:r>
              <a:rPr lang="fr-FR" sz="2200" b="1" dirty="0"/>
              <a:t>Analyse de la qualité technologique </a:t>
            </a:r>
            <a:r>
              <a:rPr lang="fr-FR" sz="2200" b="1" dirty="0" smtClean="0"/>
              <a:t>et </a:t>
            </a:r>
            <a:r>
              <a:rPr lang="fr-FR" sz="2200" b="1" dirty="0"/>
              <a:t>sanitaire</a:t>
            </a:r>
            <a:endParaRPr lang="fr-FR" sz="2200" b="1" kern="0" dirty="0">
              <a:solidFill>
                <a:schemeClr val="tx1"/>
              </a:solidFill>
              <a:latin typeface="News Gothic MT"/>
              <a:cs typeface="Arial"/>
            </a:endParaRPr>
          </a:p>
        </p:txBody>
      </p:sp>
      <p:sp>
        <p:nvSpPr>
          <p:cNvPr id="15" name="Rectangle avec coins arrondis en diagonale 14"/>
          <p:cNvSpPr/>
          <p:nvPr/>
        </p:nvSpPr>
        <p:spPr bwMode="auto">
          <a:xfrm>
            <a:off x="355490" y="20238"/>
            <a:ext cx="11563221"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smtClean="0">
                <a:solidFill>
                  <a:srgbClr val="C00000">
                    <a:lumMod val="75000"/>
                  </a:srgbClr>
                </a:solidFill>
                <a:latin typeface="News Gothic MT"/>
                <a:cs typeface="Arial"/>
              </a:rPr>
              <a:t>LES </a:t>
            </a:r>
            <a:r>
              <a:rPr lang="fr-FR" sz="2000" b="1" kern="0" cap="all" dirty="0" smtClean="0">
                <a:solidFill>
                  <a:srgbClr val="C00000">
                    <a:lumMod val="75000"/>
                  </a:srgbClr>
                </a:solidFill>
                <a:latin typeface="News Gothic MT"/>
                <a:cs typeface="Arial"/>
              </a:rPr>
              <a:t>Diplômes</a:t>
            </a:r>
            <a:r>
              <a:rPr lang="fr-FR" sz="2000" b="1" kern="0" dirty="0" smtClean="0">
                <a:solidFill>
                  <a:srgbClr val="C00000">
                    <a:lumMod val="75000"/>
                  </a:srgbClr>
                </a:solidFill>
                <a:latin typeface="News Gothic MT"/>
                <a:cs typeface="Arial"/>
              </a:rPr>
              <a:t> </a:t>
            </a:r>
            <a:r>
              <a:rPr lang="fr-FR" sz="2000" b="1" kern="0" dirty="0" smtClean="0">
                <a:solidFill>
                  <a:srgbClr val="C00000">
                    <a:lumMod val="75000"/>
                  </a:srgbClr>
                </a:solidFill>
                <a:latin typeface="News Gothic MT"/>
                <a:cs typeface="Arial"/>
              </a:rPr>
              <a:t>de la filière </a:t>
            </a:r>
            <a:r>
              <a:rPr lang="fr-FR" sz="2000" b="1" kern="0" dirty="0">
                <a:solidFill>
                  <a:srgbClr val="C00000">
                    <a:lumMod val="75000"/>
                  </a:srgbClr>
                </a:solidFill>
                <a:latin typeface="News Gothic MT"/>
                <a:cs typeface="Arial"/>
              </a:rPr>
              <a:t>Biotechnologie et Bio-industries</a:t>
            </a:r>
          </a:p>
        </p:txBody>
      </p:sp>
      <p:cxnSp>
        <p:nvCxnSpPr>
          <p:cNvPr id="23" name="Connecteur droit avec flèche 22"/>
          <p:cNvCxnSpPr>
            <a:stCxn id="10" idx="0"/>
            <a:endCxn id="3" idx="4"/>
          </p:cNvCxnSpPr>
          <p:nvPr/>
        </p:nvCxnSpPr>
        <p:spPr>
          <a:xfrm flipV="1">
            <a:off x="8457318" y="3012137"/>
            <a:ext cx="1694657" cy="756247"/>
          </a:xfrm>
          <a:prstGeom prst="straightConnector1">
            <a:avLst/>
          </a:prstGeom>
          <a:ln w="603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0" idx="0"/>
          </p:cNvCxnSpPr>
          <p:nvPr/>
        </p:nvCxnSpPr>
        <p:spPr>
          <a:xfrm flipH="1" flipV="1">
            <a:off x="2393157" y="2943433"/>
            <a:ext cx="738512" cy="9200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0" idx="0"/>
            <a:endCxn id="3" idx="3"/>
          </p:cNvCxnSpPr>
          <p:nvPr/>
        </p:nvCxnSpPr>
        <p:spPr>
          <a:xfrm flipV="1">
            <a:off x="3131669" y="2809387"/>
            <a:ext cx="5723955" cy="105412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10" idx="0"/>
          </p:cNvCxnSpPr>
          <p:nvPr/>
        </p:nvCxnSpPr>
        <p:spPr>
          <a:xfrm flipH="1" flipV="1">
            <a:off x="3343275" y="2943433"/>
            <a:ext cx="5114043" cy="824951"/>
          </a:xfrm>
          <a:prstGeom prst="straightConnector1">
            <a:avLst/>
          </a:prstGeom>
          <a:ln w="603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bwMode="auto">
          <a:xfrm>
            <a:off x="1717570" y="3863509"/>
            <a:ext cx="2828197" cy="12573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sz="2000" b="1" kern="0" dirty="0">
                <a:solidFill>
                  <a:prstClr val="black"/>
                </a:solidFill>
                <a:latin typeface="News Gothic MT"/>
                <a:cs typeface="Arial"/>
              </a:rPr>
              <a:t>Bac Pro PIPAC</a:t>
            </a:r>
          </a:p>
          <a:p>
            <a:pPr lvl="0" algn="ctr">
              <a:defRPr/>
            </a:pPr>
            <a:r>
              <a:rPr lang="fr-FR" sz="1600" b="1" kern="0" dirty="0">
                <a:solidFill>
                  <a:schemeClr val="bg1"/>
                </a:solidFill>
                <a:latin typeface="News Gothic MT"/>
                <a:cs typeface="Arial"/>
              </a:rPr>
              <a:t>Production en environnement contrôlé</a:t>
            </a:r>
            <a:endParaRPr lang="fr-FR" sz="2000" b="1" kern="0" dirty="0">
              <a:solidFill>
                <a:schemeClr val="bg1"/>
              </a:solidFill>
              <a:latin typeface="News Gothic MT"/>
              <a:cs typeface="Arial"/>
            </a:endParaRPr>
          </a:p>
        </p:txBody>
      </p:sp>
      <p:sp>
        <p:nvSpPr>
          <p:cNvPr id="22" name="Ellipse 21"/>
          <p:cNvSpPr/>
          <p:nvPr/>
        </p:nvSpPr>
        <p:spPr bwMode="auto">
          <a:xfrm>
            <a:off x="1468212" y="5540765"/>
            <a:ext cx="3366564" cy="1101335"/>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sz="2000" b="1" kern="0" dirty="0">
                <a:solidFill>
                  <a:prstClr val="black"/>
                </a:solidFill>
                <a:latin typeface="News Gothic MT"/>
                <a:cs typeface="Arial"/>
              </a:rPr>
              <a:t>CAP ETL</a:t>
            </a:r>
          </a:p>
          <a:p>
            <a:pPr lvl="0" algn="ctr">
              <a:defRPr/>
            </a:pPr>
            <a:r>
              <a:rPr lang="fr-FR" sz="1600" b="1" kern="0" dirty="0">
                <a:solidFill>
                  <a:schemeClr val="bg1"/>
                </a:solidFill>
                <a:latin typeface="News Gothic MT"/>
                <a:cs typeface="Arial"/>
              </a:rPr>
              <a:t>Préparation de solutions et matériels au laboratoire</a:t>
            </a:r>
          </a:p>
        </p:txBody>
      </p:sp>
      <p:sp>
        <p:nvSpPr>
          <p:cNvPr id="21" name="Ellipse 20"/>
          <p:cNvSpPr/>
          <p:nvPr/>
        </p:nvSpPr>
        <p:spPr bwMode="auto">
          <a:xfrm>
            <a:off x="6666727" y="571426"/>
            <a:ext cx="4699773" cy="851372"/>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500" b="1" kern="0" dirty="0">
                <a:solidFill>
                  <a:schemeClr val="tx1"/>
                </a:solidFill>
                <a:latin typeface="News Gothic MT"/>
                <a:cs typeface="Arial"/>
              </a:rPr>
              <a:t>BTS </a:t>
            </a:r>
            <a:r>
              <a:rPr lang="fr-FR" sz="1500" b="1" kern="0" dirty="0" smtClean="0">
                <a:solidFill>
                  <a:schemeClr val="tx1"/>
                </a:solidFill>
                <a:latin typeface="News Gothic MT"/>
                <a:cs typeface="Arial"/>
              </a:rPr>
              <a:t>Analyse de biologie médicale</a:t>
            </a:r>
          </a:p>
          <a:p>
            <a:pPr algn="ctr"/>
            <a:r>
              <a:rPr lang="fr-FR" sz="1400" b="1" kern="0" dirty="0">
                <a:solidFill>
                  <a:schemeClr val="bg1"/>
                </a:solidFill>
                <a:latin typeface="News Gothic MT"/>
                <a:cs typeface="Arial"/>
              </a:rPr>
              <a:t>Production de dérivés du plasma</a:t>
            </a:r>
          </a:p>
          <a:p>
            <a:pPr algn="ctr"/>
            <a:endParaRPr lang="fr-FR" sz="1500" b="1" kern="0" dirty="0">
              <a:solidFill>
                <a:schemeClr val="tx1"/>
              </a:solidFill>
              <a:latin typeface="News Gothic MT"/>
              <a:cs typeface="Arial"/>
            </a:endParaRPr>
          </a:p>
        </p:txBody>
      </p:sp>
      <p:sp>
        <p:nvSpPr>
          <p:cNvPr id="24" name="Ellipse 23"/>
          <p:cNvSpPr/>
          <p:nvPr/>
        </p:nvSpPr>
        <p:spPr bwMode="auto">
          <a:xfrm>
            <a:off x="1133305" y="484466"/>
            <a:ext cx="5003795" cy="1047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kern="0" dirty="0">
                <a:solidFill>
                  <a:schemeClr val="tx1"/>
                </a:solidFill>
                <a:latin typeface="News Gothic MT"/>
                <a:cs typeface="Arial"/>
              </a:rPr>
              <a:t>BTS </a:t>
            </a:r>
            <a:r>
              <a:rPr lang="fr-FR" sz="1400" b="1" kern="0" dirty="0" smtClean="0">
                <a:solidFill>
                  <a:schemeClr val="tx1"/>
                </a:solidFill>
                <a:latin typeface="News Gothic MT"/>
                <a:cs typeface="Arial"/>
              </a:rPr>
              <a:t>Métiers de l’eau</a:t>
            </a:r>
            <a:endParaRPr lang="fr-FR" sz="1400" b="1" kern="0" dirty="0">
              <a:solidFill>
                <a:schemeClr val="tx1"/>
              </a:solidFill>
              <a:latin typeface="News Gothic MT"/>
              <a:cs typeface="Arial"/>
            </a:endParaRPr>
          </a:p>
          <a:p>
            <a:pPr algn="ctr"/>
            <a:r>
              <a:rPr lang="fr-FR" sz="1400" b="1" kern="0" dirty="0" smtClean="0">
                <a:solidFill>
                  <a:schemeClr val="bg1"/>
                </a:solidFill>
                <a:latin typeface="News Gothic MT"/>
                <a:cs typeface="Arial"/>
              </a:rPr>
              <a:t>Production d’eau industrielle </a:t>
            </a:r>
          </a:p>
          <a:p>
            <a:pPr algn="ctr"/>
            <a:r>
              <a:rPr lang="fr-FR" sz="1400" b="1" kern="0" dirty="0" smtClean="0">
                <a:solidFill>
                  <a:schemeClr val="bg1"/>
                </a:solidFill>
                <a:latin typeface="News Gothic MT"/>
                <a:cs typeface="Arial"/>
              </a:rPr>
              <a:t>Epuration des eaux de production</a:t>
            </a:r>
            <a:r>
              <a:rPr lang="fr-FR" sz="1600" b="1" kern="0" dirty="0" smtClean="0">
                <a:solidFill>
                  <a:schemeClr val="bg1"/>
                </a:solidFill>
                <a:latin typeface="News Gothic MT"/>
                <a:cs typeface="Arial"/>
              </a:rPr>
              <a:t> </a:t>
            </a:r>
            <a:endParaRPr lang="fr-FR" sz="1600" b="1" kern="0" dirty="0">
              <a:solidFill>
                <a:schemeClr val="bg1"/>
              </a:solidFill>
              <a:latin typeface="News Gothic MT"/>
              <a:cs typeface="Arial"/>
            </a:endParaRPr>
          </a:p>
        </p:txBody>
      </p:sp>
      <p:cxnSp>
        <p:nvCxnSpPr>
          <p:cNvPr id="31" name="Connecteur droit avec flèche 30"/>
          <p:cNvCxnSpPr>
            <a:stCxn id="22" idx="6"/>
            <a:endCxn id="10" idx="3"/>
          </p:cNvCxnSpPr>
          <p:nvPr/>
        </p:nvCxnSpPr>
        <p:spPr>
          <a:xfrm flipV="1">
            <a:off x="4834776" y="4900892"/>
            <a:ext cx="2656430" cy="1190541"/>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0" idx="0"/>
          </p:cNvCxnSpPr>
          <p:nvPr/>
        </p:nvCxnSpPr>
        <p:spPr>
          <a:xfrm flipH="1" flipV="1">
            <a:off x="8062944" y="1405063"/>
            <a:ext cx="394374" cy="2363321"/>
          </a:xfrm>
          <a:prstGeom prst="straightConnector1">
            <a:avLst/>
          </a:prstGeom>
          <a:ln w="603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061321"/>
      </p:ext>
    </p:extLst>
  </p:cSld>
  <p:clrMapOvr>
    <a:masterClrMapping/>
  </p:clrMapOvr>
  <mc:AlternateContent xmlns:mc="http://schemas.openxmlformats.org/markup-compatibility/2006" xmlns:p14="http://schemas.microsoft.com/office/powerpoint/2010/main">
    <mc:Choice Requires="p14">
      <p:transition spd="slow" p14:dur="2000" advTm="77687"/>
    </mc:Choice>
    <mc:Fallback xmlns="">
      <p:transition spd="slow" advTm="7768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avec coins arrondis en diagonale 19"/>
          <p:cNvSpPr/>
          <p:nvPr/>
        </p:nvSpPr>
        <p:spPr bwMode="auto">
          <a:xfrm>
            <a:off x="355491" y="498945"/>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1" name="Rectangle avec coins arrondis en diagonale 20"/>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22" name="Rectangle avec coins arrondis en diagonale 21"/>
          <p:cNvSpPr/>
          <p:nvPr/>
        </p:nvSpPr>
        <p:spPr bwMode="auto">
          <a:xfrm>
            <a:off x="8630355" y="530023"/>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a:t>
            </a:r>
          </a:p>
          <a:p>
            <a:pPr algn="ctr"/>
            <a:r>
              <a:rPr lang="fr-FR" b="1" kern="0" dirty="0">
                <a:solidFill>
                  <a:srgbClr val="C00000">
                    <a:lumMod val="75000"/>
                  </a:srgbClr>
                </a:solidFill>
                <a:latin typeface="News Gothic MT"/>
                <a:cs typeface="Arial"/>
              </a:rPr>
              <a:t>Contrôle qualité </a:t>
            </a:r>
          </a:p>
        </p:txBody>
      </p:sp>
      <p:sp>
        <p:nvSpPr>
          <p:cNvPr id="23" name="Rectangle avec coins arrondis en diagonale 22"/>
          <p:cNvSpPr/>
          <p:nvPr/>
        </p:nvSpPr>
        <p:spPr bwMode="auto">
          <a:xfrm>
            <a:off x="8390965" y="3724416"/>
            <a:ext cx="3527747" cy="598534"/>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de recherche </a:t>
            </a:r>
          </a:p>
          <a:p>
            <a:pPr algn="ctr"/>
            <a:r>
              <a:rPr lang="fr-FR" b="1" kern="0" dirty="0">
                <a:solidFill>
                  <a:srgbClr val="C00000">
                    <a:lumMod val="75000"/>
                  </a:srgbClr>
                </a:solidFill>
                <a:latin typeface="News Gothic MT"/>
                <a:cs typeface="Arial"/>
              </a:rPr>
              <a:t>et de développement</a:t>
            </a:r>
          </a:p>
        </p:txBody>
      </p:sp>
      <p:sp>
        <p:nvSpPr>
          <p:cNvPr id="18" name="Rectangle avec coins arrondis en diagonale 17"/>
          <p:cNvSpPr/>
          <p:nvPr/>
        </p:nvSpPr>
        <p:spPr bwMode="auto">
          <a:xfrm>
            <a:off x="4628787" y="2244008"/>
            <a:ext cx="2707190" cy="485776"/>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7" name="Rectangle 6"/>
          <p:cNvSpPr/>
          <p:nvPr/>
        </p:nvSpPr>
        <p:spPr>
          <a:xfrm flipH="1">
            <a:off x="2595124" y="2711024"/>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10" name="Image 9"/>
          <p:cNvPicPr>
            <a:picLocks noChangeAspect="1"/>
          </p:cNvPicPr>
          <p:nvPr/>
        </p:nvPicPr>
        <p:blipFill>
          <a:blip r:embed="rId4"/>
          <a:stretch>
            <a:fillRect/>
          </a:stretch>
        </p:blipFill>
        <p:spPr>
          <a:xfrm>
            <a:off x="4620036" y="2732747"/>
            <a:ext cx="2711582" cy="1956394"/>
          </a:xfrm>
          <a:prstGeom prst="rect">
            <a:avLst/>
          </a:prstGeom>
        </p:spPr>
      </p:pic>
      <p:pic>
        <p:nvPicPr>
          <p:cNvPr id="13" name="Picture 2" descr="Postes de sécurité microbiolog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 donne a changé pour le financement des biotechs thérapeutiques en Eur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051" y="1109024"/>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îte De Pétri Avec Des Bactéries Rouges, Le Travail De Laboratoire Banque  D'Images et Photos Libres De Droits. Image 22100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8"/>
          <a:stretch>
            <a:fillRect/>
          </a:stretch>
        </p:blipFill>
        <p:spPr>
          <a:xfrm>
            <a:off x="8200630" y="2025834"/>
            <a:ext cx="1039433" cy="1415444"/>
          </a:xfrm>
          <a:prstGeom prst="rect">
            <a:avLst/>
          </a:prstGeom>
        </p:spPr>
      </p:pic>
      <p:pic>
        <p:nvPicPr>
          <p:cNvPr id="2" name="Image 1"/>
          <p:cNvPicPr>
            <a:picLocks noChangeAspect="1"/>
          </p:cNvPicPr>
          <p:nvPr/>
        </p:nvPicPr>
        <p:blipFill>
          <a:blip r:embed="rId9"/>
          <a:stretch>
            <a:fillRect/>
          </a:stretch>
        </p:blipFill>
        <p:spPr>
          <a:xfrm>
            <a:off x="2611300" y="833056"/>
            <a:ext cx="1378131" cy="1847282"/>
          </a:xfrm>
          <a:prstGeom prst="rect">
            <a:avLst/>
          </a:prstGeom>
        </p:spPr>
      </p:pic>
      <p:pic>
        <p:nvPicPr>
          <p:cNvPr id="4" name="Image 3"/>
          <p:cNvPicPr>
            <a:picLocks noChangeAspect="1"/>
          </p:cNvPicPr>
          <p:nvPr/>
        </p:nvPicPr>
        <p:blipFill>
          <a:blip r:embed="rId10"/>
          <a:stretch>
            <a:fillRect/>
          </a:stretch>
        </p:blipFill>
        <p:spPr>
          <a:xfrm>
            <a:off x="355492" y="847189"/>
            <a:ext cx="2255808" cy="2395502"/>
          </a:xfrm>
          <a:prstGeom prst="rect">
            <a:avLst/>
          </a:prstGeom>
        </p:spPr>
      </p:pic>
      <p:pic>
        <p:nvPicPr>
          <p:cNvPr id="19" name="Image 18"/>
          <p:cNvPicPr>
            <a:picLocks noChangeAspect="1"/>
          </p:cNvPicPr>
          <p:nvPr/>
        </p:nvPicPr>
        <p:blipFill>
          <a:blip r:embed="rId11"/>
          <a:stretch>
            <a:fillRect/>
          </a:stretch>
        </p:blipFill>
        <p:spPr>
          <a:xfrm>
            <a:off x="1971944" y="2457396"/>
            <a:ext cx="888975" cy="969981"/>
          </a:xfrm>
          <a:prstGeom prst="rect">
            <a:avLst/>
          </a:prstGeom>
        </p:spPr>
      </p:pic>
      <p:pic>
        <p:nvPicPr>
          <p:cNvPr id="9" name="Image 8"/>
          <p:cNvPicPr>
            <a:picLocks noChangeAspect="1"/>
          </p:cNvPicPr>
          <p:nvPr/>
        </p:nvPicPr>
        <p:blipFill>
          <a:blip r:embed="rId12"/>
          <a:stretch>
            <a:fillRect/>
          </a:stretch>
        </p:blipFill>
        <p:spPr>
          <a:xfrm>
            <a:off x="268538" y="4235004"/>
            <a:ext cx="1632930" cy="2429955"/>
          </a:xfrm>
          <a:prstGeom prst="rect">
            <a:avLst/>
          </a:prstGeom>
        </p:spPr>
      </p:pic>
      <p:pic>
        <p:nvPicPr>
          <p:cNvPr id="14" name="Image 13"/>
          <p:cNvPicPr>
            <a:picLocks noChangeAspect="1"/>
          </p:cNvPicPr>
          <p:nvPr/>
        </p:nvPicPr>
        <p:blipFill>
          <a:blip r:embed="rId13"/>
          <a:stretch>
            <a:fillRect/>
          </a:stretch>
        </p:blipFill>
        <p:spPr>
          <a:xfrm>
            <a:off x="1896732" y="4235975"/>
            <a:ext cx="2002322" cy="2428984"/>
          </a:xfrm>
          <a:prstGeom prst="rect">
            <a:avLst/>
          </a:prstGeom>
        </p:spPr>
      </p:pic>
      <p:pic>
        <p:nvPicPr>
          <p:cNvPr id="25" name="Picture 8" descr="Sanofi récupère un actif prometteur de Teva contre les maladies inflammatoires de l’intest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59302" y="5892048"/>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5"/>
          <a:stretch>
            <a:fillRect/>
          </a:stretch>
        </p:blipFill>
        <p:spPr>
          <a:xfrm>
            <a:off x="5906048" y="4165062"/>
            <a:ext cx="1421178" cy="1089570"/>
          </a:xfrm>
          <a:prstGeom prst="rect">
            <a:avLst/>
          </a:prstGeom>
        </p:spPr>
      </p:pic>
      <p:sp>
        <p:nvSpPr>
          <p:cNvPr id="24" name="Ellipse 23"/>
          <p:cNvSpPr/>
          <p:nvPr/>
        </p:nvSpPr>
        <p:spPr bwMode="auto">
          <a:xfrm>
            <a:off x="6847046" y="505373"/>
            <a:ext cx="2579342" cy="133533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Bioanalyse en Laboratoire de </a:t>
            </a:r>
            <a:r>
              <a:rPr lang="fr-FR" sz="1200" b="1" kern="0" dirty="0" smtClean="0">
                <a:solidFill>
                  <a:schemeClr val="tx1"/>
                </a:solidFill>
                <a:latin typeface="News Gothic MT"/>
                <a:cs typeface="Arial"/>
              </a:rPr>
              <a:t>Contrôles</a:t>
            </a:r>
            <a:endParaRPr lang="fr-FR" sz="1200" b="1" kern="0" dirty="0">
              <a:solidFill>
                <a:schemeClr val="tx1"/>
              </a:solidFill>
              <a:latin typeface="News Gothic MT"/>
              <a:cs typeface="Arial"/>
            </a:endParaRPr>
          </a:p>
          <a:p>
            <a:pPr algn="ctr"/>
            <a:r>
              <a:rPr lang="fr-FR" sz="1200" b="1" kern="0" dirty="0" smtClean="0">
                <a:solidFill>
                  <a:schemeClr val="bg1"/>
                </a:solidFill>
                <a:latin typeface="News Gothic MT"/>
                <a:cs typeface="Arial"/>
              </a:rPr>
              <a:t>Optimisation de méthodes et analyse </a:t>
            </a:r>
            <a:r>
              <a:rPr lang="fr-FR" sz="1200" b="1" kern="0" dirty="0">
                <a:solidFill>
                  <a:schemeClr val="bg1"/>
                </a:solidFill>
                <a:latin typeface="News Gothic MT"/>
                <a:cs typeface="Arial"/>
              </a:rPr>
              <a:t>de la qualité technologique et sanitaire</a:t>
            </a:r>
          </a:p>
        </p:txBody>
      </p:sp>
      <p:sp>
        <p:nvSpPr>
          <p:cNvPr id="26" name="Ellipse 25"/>
          <p:cNvSpPr/>
          <p:nvPr/>
        </p:nvSpPr>
        <p:spPr bwMode="auto">
          <a:xfrm>
            <a:off x="7091082" y="5269823"/>
            <a:ext cx="2562347" cy="1540568"/>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a:t>
            </a:r>
            <a:r>
              <a:rPr lang="fr-FR" sz="1200" b="1" kern="0" dirty="0" smtClean="0">
                <a:solidFill>
                  <a:schemeClr val="tx1"/>
                </a:solidFill>
                <a:latin typeface="News Gothic MT"/>
                <a:cs typeface="Arial"/>
              </a:rPr>
              <a:t>Biotechnologies en recherche et en production</a:t>
            </a:r>
            <a:endParaRPr lang="fr-FR" sz="1200" b="1" kern="0" dirty="0">
              <a:solidFill>
                <a:schemeClr val="tx1"/>
              </a:solidFill>
              <a:latin typeface="News Gothic MT"/>
              <a:cs typeface="Arial"/>
            </a:endParaRPr>
          </a:p>
          <a:p>
            <a:pPr algn="ctr"/>
            <a:r>
              <a:rPr lang="fr-FR" sz="1200" b="1" kern="0" dirty="0">
                <a:solidFill>
                  <a:schemeClr val="bg1"/>
                </a:solidFill>
                <a:latin typeface="News Gothic MT"/>
                <a:cs typeface="Arial"/>
              </a:rPr>
              <a:t>E</a:t>
            </a:r>
            <a:r>
              <a:rPr lang="fr-FR" sz="1200" b="1" kern="0" dirty="0" smtClean="0">
                <a:solidFill>
                  <a:schemeClr val="bg1"/>
                </a:solidFill>
                <a:latin typeface="News Gothic MT"/>
                <a:cs typeface="Arial"/>
              </a:rPr>
              <a:t>xpertise </a:t>
            </a:r>
            <a:r>
              <a:rPr lang="fr-FR" sz="1200" b="1" kern="0" dirty="0">
                <a:solidFill>
                  <a:schemeClr val="bg1"/>
                </a:solidFill>
                <a:latin typeface="News Gothic MT"/>
                <a:cs typeface="Arial"/>
              </a:rPr>
              <a:t>technologique pour </a:t>
            </a:r>
            <a:r>
              <a:rPr lang="fr-FR" sz="1200" b="1" kern="0" dirty="0" smtClean="0">
                <a:solidFill>
                  <a:schemeClr val="bg1"/>
                </a:solidFill>
                <a:latin typeface="News Gothic MT"/>
                <a:cs typeface="Arial"/>
              </a:rPr>
              <a:t>la recherche en biologie</a:t>
            </a:r>
            <a:endParaRPr lang="fr-FR" sz="1200" b="1" kern="0" dirty="0">
              <a:solidFill>
                <a:schemeClr val="bg1"/>
              </a:solidFill>
              <a:latin typeface="News Gothic MT"/>
              <a:cs typeface="Arial"/>
            </a:endParaRPr>
          </a:p>
        </p:txBody>
      </p:sp>
      <p:sp>
        <p:nvSpPr>
          <p:cNvPr id="27" name="Ellipse 26"/>
          <p:cNvSpPr/>
          <p:nvPr/>
        </p:nvSpPr>
        <p:spPr bwMode="auto">
          <a:xfrm>
            <a:off x="2738154" y="5092443"/>
            <a:ext cx="2502552" cy="134133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Biotechnologies en recherche et en production</a:t>
            </a:r>
          </a:p>
          <a:p>
            <a:pPr algn="ctr"/>
            <a:r>
              <a:rPr lang="fr-FR" sz="1200" b="1" kern="0" dirty="0" smtClean="0">
                <a:solidFill>
                  <a:schemeClr val="bg1"/>
                </a:solidFill>
                <a:latin typeface="News Gothic MT"/>
                <a:cs typeface="Arial"/>
              </a:rPr>
              <a:t>Expertise </a:t>
            </a:r>
            <a:r>
              <a:rPr lang="fr-FR" sz="1200" b="1" kern="0" dirty="0">
                <a:solidFill>
                  <a:schemeClr val="bg1"/>
                </a:solidFill>
                <a:latin typeface="News Gothic MT"/>
                <a:cs typeface="Arial"/>
              </a:rPr>
              <a:t>technologique pour </a:t>
            </a:r>
            <a:r>
              <a:rPr lang="fr-FR" sz="1200" b="1" kern="0" dirty="0" smtClean="0">
                <a:solidFill>
                  <a:schemeClr val="bg1"/>
                </a:solidFill>
                <a:latin typeface="News Gothic MT"/>
                <a:cs typeface="Arial"/>
              </a:rPr>
              <a:t>la bioproduction</a:t>
            </a:r>
            <a:endParaRPr lang="fr-FR" sz="1200" b="1" kern="0" dirty="0">
              <a:solidFill>
                <a:schemeClr val="bg1"/>
              </a:solidFill>
              <a:latin typeface="News Gothic MT"/>
              <a:cs typeface="Arial"/>
            </a:endParaRPr>
          </a:p>
        </p:txBody>
      </p:sp>
      <p:sp>
        <p:nvSpPr>
          <p:cNvPr id="31" name="Ellipse 30"/>
          <p:cNvSpPr/>
          <p:nvPr/>
        </p:nvSpPr>
        <p:spPr bwMode="auto">
          <a:xfrm>
            <a:off x="5678189" y="2680338"/>
            <a:ext cx="2368392" cy="103712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Bioqualité</a:t>
            </a:r>
          </a:p>
          <a:p>
            <a:pPr algn="ctr"/>
            <a:r>
              <a:rPr lang="fr-FR" sz="1200" b="1" kern="0" dirty="0" smtClean="0">
                <a:solidFill>
                  <a:schemeClr val="bg1"/>
                </a:solidFill>
                <a:latin typeface="News Gothic MT"/>
                <a:cs typeface="Arial"/>
              </a:rPr>
              <a:t>Management de la qualité à l’interface de la production et du contrôle</a:t>
            </a:r>
            <a:endParaRPr lang="fr-FR" sz="1200" b="1" kern="0" dirty="0">
              <a:solidFill>
                <a:schemeClr val="bg1"/>
              </a:solidFill>
              <a:latin typeface="News Gothic MT"/>
              <a:cs typeface="Arial"/>
            </a:endParaRPr>
          </a:p>
        </p:txBody>
      </p:sp>
      <p:sp>
        <p:nvSpPr>
          <p:cNvPr id="28" name="Ellipse 27"/>
          <p:cNvSpPr/>
          <p:nvPr/>
        </p:nvSpPr>
        <p:spPr bwMode="auto">
          <a:xfrm>
            <a:off x="3719950" y="1549771"/>
            <a:ext cx="1796010" cy="87716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sz="1200" b="1" kern="0" dirty="0">
                <a:solidFill>
                  <a:prstClr val="black"/>
                </a:solidFill>
                <a:latin typeface="News Gothic MT"/>
                <a:cs typeface="Arial"/>
              </a:rPr>
              <a:t>Bac Pro PIPAC</a:t>
            </a:r>
          </a:p>
          <a:p>
            <a:pPr lvl="0" algn="ctr">
              <a:defRPr/>
            </a:pPr>
            <a:r>
              <a:rPr lang="fr-FR" sz="1100" b="1" kern="0" dirty="0">
                <a:solidFill>
                  <a:schemeClr val="bg1"/>
                </a:solidFill>
                <a:latin typeface="News Gothic MT"/>
                <a:cs typeface="Arial"/>
              </a:rPr>
              <a:t>Production en environnement contrôlé</a:t>
            </a:r>
            <a:endParaRPr lang="fr-FR" sz="1400" b="1" kern="0" dirty="0">
              <a:solidFill>
                <a:schemeClr val="bg1"/>
              </a:solidFill>
              <a:latin typeface="News Gothic MT"/>
              <a:cs typeface="Arial"/>
            </a:endParaRPr>
          </a:p>
        </p:txBody>
      </p:sp>
      <p:sp>
        <p:nvSpPr>
          <p:cNvPr id="29" name="Ellipse 28"/>
          <p:cNvSpPr/>
          <p:nvPr/>
        </p:nvSpPr>
        <p:spPr bwMode="auto">
          <a:xfrm>
            <a:off x="23471" y="2621015"/>
            <a:ext cx="1848213" cy="77094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kern="0" dirty="0">
                <a:solidFill>
                  <a:schemeClr val="tx1"/>
                </a:solidFill>
                <a:latin typeface="News Gothic MT"/>
                <a:cs typeface="Arial"/>
              </a:rPr>
              <a:t>BTS </a:t>
            </a:r>
            <a:r>
              <a:rPr lang="fr-FR" sz="900" b="1" kern="0" dirty="0" smtClean="0">
                <a:solidFill>
                  <a:schemeClr val="tx1"/>
                </a:solidFill>
                <a:latin typeface="News Gothic MT"/>
                <a:cs typeface="Arial"/>
              </a:rPr>
              <a:t>Métiers de l’eau</a:t>
            </a:r>
            <a:endParaRPr lang="fr-FR" sz="900" b="1" kern="0" dirty="0">
              <a:solidFill>
                <a:schemeClr val="tx1"/>
              </a:solidFill>
              <a:latin typeface="News Gothic MT"/>
              <a:cs typeface="Arial"/>
            </a:endParaRPr>
          </a:p>
          <a:p>
            <a:pPr algn="ctr"/>
            <a:r>
              <a:rPr lang="fr-FR" sz="800" b="1" kern="0" dirty="0" smtClean="0">
                <a:solidFill>
                  <a:schemeClr val="bg1"/>
                </a:solidFill>
                <a:latin typeface="News Gothic MT"/>
                <a:cs typeface="Arial"/>
              </a:rPr>
              <a:t>Production d’eau industrielle </a:t>
            </a:r>
          </a:p>
          <a:p>
            <a:pPr algn="ctr"/>
            <a:r>
              <a:rPr lang="fr-FR" sz="800" b="1" kern="0" dirty="0" smtClean="0">
                <a:solidFill>
                  <a:schemeClr val="bg1"/>
                </a:solidFill>
                <a:latin typeface="News Gothic MT"/>
                <a:cs typeface="Arial"/>
              </a:rPr>
              <a:t>Epuration des eaux de production</a:t>
            </a:r>
            <a:r>
              <a:rPr lang="fr-FR" sz="900" b="1" kern="0" dirty="0" smtClean="0">
                <a:solidFill>
                  <a:schemeClr val="bg1"/>
                </a:solidFill>
                <a:latin typeface="News Gothic MT"/>
                <a:cs typeface="Arial"/>
              </a:rPr>
              <a:t> </a:t>
            </a:r>
            <a:endParaRPr lang="fr-FR" sz="900" b="1" kern="0" dirty="0">
              <a:solidFill>
                <a:schemeClr val="bg1"/>
              </a:solidFill>
              <a:latin typeface="News Gothic MT"/>
              <a:cs typeface="Arial"/>
            </a:endParaRPr>
          </a:p>
        </p:txBody>
      </p:sp>
      <p:sp>
        <p:nvSpPr>
          <p:cNvPr id="30" name="Ellipse 29"/>
          <p:cNvSpPr/>
          <p:nvPr/>
        </p:nvSpPr>
        <p:spPr bwMode="auto">
          <a:xfrm>
            <a:off x="37727" y="5773271"/>
            <a:ext cx="1398661" cy="902683"/>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kern="0" dirty="0">
                <a:solidFill>
                  <a:schemeClr val="tx1"/>
                </a:solidFill>
                <a:latin typeface="News Gothic MT"/>
                <a:cs typeface="Arial"/>
              </a:rPr>
              <a:t>BTS </a:t>
            </a:r>
            <a:r>
              <a:rPr lang="fr-FR" sz="900" b="1" kern="0" dirty="0" err="1" smtClean="0">
                <a:solidFill>
                  <a:schemeClr val="tx1"/>
                </a:solidFill>
                <a:latin typeface="News Gothic MT"/>
                <a:cs typeface="Arial"/>
              </a:rPr>
              <a:t>Alalyse</a:t>
            </a:r>
            <a:r>
              <a:rPr lang="fr-FR" sz="900" b="1" kern="0" dirty="0" smtClean="0">
                <a:solidFill>
                  <a:schemeClr val="tx1"/>
                </a:solidFill>
                <a:latin typeface="News Gothic MT"/>
                <a:cs typeface="Arial"/>
              </a:rPr>
              <a:t> de biologie médicale</a:t>
            </a:r>
            <a:endParaRPr lang="fr-FR" sz="900" b="1" kern="0" dirty="0">
              <a:solidFill>
                <a:schemeClr val="tx1"/>
              </a:solidFill>
              <a:latin typeface="News Gothic MT"/>
              <a:cs typeface="Arial"/>
            </a:endParaRPr>
          </a:p>
          <a:p>
            <a:pPr algn="ctr"/>
            <a:r>
              <a:rPr lang="fr-FR" sz="800" b="1" kern="0" dirty="0" smtClean="0">
                <a:solidFill>
                  <a:schemeClr val="bg1"/>
                </a:solidFill>
                <a:latin typeface="News Gothic MT"/>
                <a:cs typeface="Arial"/>
              </a:rPr>
              <a:t>Production de dérivés du plasma</a:t>
            </a:r>
            <a:endParaRPr lang="fr-FR" sz="800" b="1" kern="0" dirty="0">
              <a:solidFill>
                <a:schemeClr val="bg1"/>
              </a:solidFill>
              <a:latin typeface="News Gothic MT"/>
              <a:cs typeface="Arial"/>
            </a:endParaRPr>
          </a:p>
        </p:txBody>
      </p:sp>
      <p:sp>
        <p:nvSpPr>
          <p:cNvPr id="32" name="Ellipse 31"/>
          <p:cNvSpPr/>
          <p:nvPr/>
        </p:nvSpPr>
        <p:spPr bwMode="auto">
          <a:xfrm>
            <a:off x="9003094" y="2848741"/>
            <a:ext cx="1605671" cy="94211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000" b="1" kern="0" dirty="0" smtClean="0">
                <a:solidFill>
                  <a:schemeClr val="bg1"/>
                </a:solidFill>
                <a:latin typeface="News Gothic MT"/>
                <a:cs typeface="Arial"/>
              </a:rPr>
              <a:t>Employé technique de laboratoire</a:t>
            </a:r>
            <a:endParaRPr kumimoji="0" lang="fr-FR" sz="1000" b="1" i="0" u="none" strike="noStrike" kern="0" cap="none" spc="0" normalizeH="0" baseline="0" noProof="0" dirty="0">
              <a:ln>
                <a:noFill/>
              </a:ln>
              <a:solidFill>
                <a:schemeClr val="bg1"/>
              </a:solidFill>
              <a:effectLst/>
              <a:uLnTx/>
              <a:uFillTx/>
              <a:latin typeface="News Gothic MT"/>
              <a:cs typeface="Arial"/>
            </a:endParaRPr>
          </a:p>
        </p:txBody>
      </p:sp>
      <p:grpSp>
        <p:nvGrpSpPr>
          <p:cNvPr id="17" name="Groupe 16"/>
          <p:cNvGrpSpPr/>
          <p:nvPr/>
        </p:nvGrpSpPr>
        <p:grpSpPr>
          <a:xfrm>
            <a:off x="4032279" y="458130"/>
            <a:ext cx="2816659" cy="1128067"/>
            <a:chOff x="4095129" y="212426"/>
            <a:chExt cx="2816659" cy="1128067"/>
          </a:xfrm>
        </p:grpSpPr>
        <p:sp>
          <p:nvSpPr>
            <p:cNvPr id="16" name="Étoile à 6 branches 15"/>
            <p:cNvSpPr/>
            <p:nvPr/>
          </p:nvSpPr>
          <p:spPr>
            <a:xfrm>
              <a:off x="4095129" y="212426"/>
              <a:ext cx="2816659" cy="1128067"/>
            </a:xfrm>
            <a:prstGeom prst="star6">
              <a:avLst/>
            </a:prstGeom>
            <a:solidFill>
              <a:schemeClr val="accent2">
                <a:lumMod val="60000"/>
                <a:lumOff val="40000"/>
              </a:schemeClr>
            </a:solidFill>
            <a:ln w="190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kern="0">
                <a:solidFill>
                  <a:srgbClr val="C00000">
                    <a:lumMod val="75000"/>
                  </a:srgbClr>
                </a:solidFill>
                <a:latin typeface="News Gothic MT"/>
                <a:cs typeface="Arial"/>
              </a:endParaRPr>
            </a:p>
          </p:txBody>
        </p:sp>
        <p:sp>
          <p:nvSpPr>
            <p:cNvPr id="5" name="ZoneTexte 4"/>
            <p:cNvSpPr txBox="1"/>
            <p:nvPr/>
          </p:nvSpPr>
          <p:spPr>
            <a:xfrm>
              <a:off x="4482300" y="628105"/>
              <a:ext cx="2067319" cy="326517"/>
            </a:xfrm>
            <a:prstGeom prst="rect">
              <a:avLst/>
            </a:prstGeom>
            <a:solidFill>
              <a:schemeClr val="accent2">
                <a:lumMod val="60000"/>
                <a:lumOff val="40000"/>
              </a:schemeClr>
            </a:solidFill>
            <a:ln w="1905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rgbClr val="C00000">
                      <a:lumMod val="75000"/>
                    </a:srgbClr>
                  </a:solidFill>
                  <a:latin typeface="News Gothic MT"/>
                  <a:cs typeface="Arial"/>
                </a:defRPr>
              </a:lvl1pPr>
            </a:lstStyle>
            <a:p>
              <a:r>
                <a:rPr lang="fr-FR" sz="2400" dirty="0"/>
                <a:t>Bioexpertise</a:t>
              </a:r>
              <a:endParaRPr lang="fr-FR" dirty="0"/>
            </a:p>
          </p:txBody>
        </p:sp>
      </p:grpSp>
      <p:sp>
        <p:nvSpPr>
          <p:cNvPr id="11" name="Rectangle avec coins arrondis en diagonale 10"/>
          <p:cNvSpPr/>
          <p:nvPr/>
        </p:nvSpPr>
        <p:spPr bwMode="auto">
          <a:xfrm>
            <a:off x="355490" y="47132"/>
            <a:ext cx="11563221"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rgbClr val="C00000">
                    <a:lumMod val="75000"/>
                  </a:srgbClr>
                </a:solidFill>
                <a:latin typeface="News Gothic MT"/>
                <a:cs typeface="Arial"/>
              </a:rPr>
              <a:t>FILI</a:t>
            </a:r>
            <a:r>
              <a:rPr lang="fr-FR" sz="2000" b="1" kern="0" cap="all" dirty="0">
                <a:solidFill>
                  <a:srgbClr val="C00000">
                    <a:lumMod val="75000"/>
                  </a:srgbClr>
                </a:solidFill>
                <a:latin typeface="News Gothic MT"/>
                <a:cs typeface="Arial"/>
              </a:rPr>
              <a:t>è</a:t>
            </a:r>
            <a:r>
              <a:rPr lang="fr-FR" sz="2000" b="1" kern="0" dirty="0">
                <a:solidFill>
                  <a:srgbClr val="C00000">
                    <a:lumMod val="75000"/>
                  </a:srgbClr>
                </a:solidFill>
                <a:latin typeface="News Gothic MT"/>
                <a:cs typeface="Arial"/>
              </a:rPr>
              <a:t>RE </a:t>
            </a:r>
            <a:r>
              <a:rPr lang="fr-FR" sz="2000" b="1" kern="0" dirty="0">
                <a:solidFill>
                  <a:srgbClr val="C00000">
                    <a:lumMod val="75000"/>
                  </a:srgbClr>
                </a:solidFill>
                <a:latin typeface="News Gothic MT"/>
                <a:cs typeface="Arial"/>
              </a:rPr>
              <a:t>Biotechnologie et Bio-industries</a:t>
            </a:r>
          </a:p>
        </p:txBody>
      </p:sp>
    </p:spTree>
    <p:custDataLst>
      <p:tags r:id="rId1"/>
    </p:custDataLst>
    <p:extLst>
      <p:ext uri="{BB962C8B-B14F-4D97-AF65-F5344CB8AC3E}">
        <p14:creationId xmlns:p14="http://schemas.microsoft.com/office/powerpoint/2010/main" val="2637820617"/>
      </p:ext>
    </p:extLst>
  </p:cSld>
  <p:clrMapOvr>
    <a:masterClrMapping/>
  </p:clrMapOvr>
  <mc:AlternateContent xmlns:mc="http://schemas.openxmlformats.org/markup-compatibility/2006" xmlns:p14="http://schemas.microsoft.com/office/powerpoint/2010/main">
    <mc:Choice Requires="p14">
      <p:transition spd="slow" p14:dur="2000" advTm="105312"/>
    </mc:Choice>
    <mc:Fallback xmlns="">
      <p:transition spd="slow" advTm="105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1" grpId="0" animBg="1"/>
      <p:bldP spid="28" grpId="0" animBg="1"/>
      <p:bldP spid="29"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avec coins arrondis en diagonale 19"/>
          <p:cNvSpPr/>
          <p:nvPr/>
        </p:nvSpPr>
        <p:spPr bwMode="auto">
          <a:xfrm>
            <a:off x="355491" y="498945"/>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1" name="Rectangle avec coins arrondis en diagonale 20"/>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22" name="Rectangle avec coins arrondis en diagonale 21"/>
          <p:cNvSpPr/>
          <p:nvPr/>
        </p:nvSpPr>
        <p:spPr bwMode="auto">
          <a:xfrm>
            <a:off x="8630355" y="530023"/>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a:t>
            </a:r>
          </a:p>
          <a:p>
            <a:pPr algn="ctr"/>
            <a:r>
              <a:rPr lang="fr-FR" b="1" kern="0" dirty="0">
                <a:solidFill>
                  <a:srgbClr val="C00000">
                    <a:lumMod val="75000"/>
                  </a:srgbClr>
                </a:solidFill>
                <a:latin typeface="News Gothic MT"/>
                <a:cs typeface="Arial"/>
              </a:rPr>
              <a:t>Contrôle qualité </a:t>
            </a:r>
          </a:p>
        </p:txBody>
      </p:sp>
      <p:sp>
        <p:nvSpPr>
          <p:cNvPr id="23" name="Rectangle avec coins arrondis en diagonale 22"/>
          <p:cNvSpPr/>
          <p:nvPr/>
        </p:nvSpPr>
        <p:spPr bwMode="auto">
          <a:xfrm>
            <a:off x="8109893" y="3724416"/>
            <a:ext cx="3808820" cy="598534"/>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de recherche </a:t>
            </a:r>
          </a:p>
          <a:p>
            <a:pPr algn="ctr"/>
            <a:r>
              <a:rPr lang="fr-FR" b="1" kern="0" dirty="0">
                <a:solidFill>
                  <a:srgbClr val="C00000">
                    <a:lumMod val="75000"/>
                  </a:srgbClr>
                </a:solidFill>
                <a:latin typeface="News Gothic MT"/>
                <a:cs typeface="Arial"/>
              </a:rPr>
              <a:t>et de développement</a:t>
            </a:r>
          </a:p>
        </p:txBody>
      </p:sp>
      <p:sp>
        <p:nvSpPr>
          <p:cNvPr id="18" name="Rectangle avec coins arrondis en diagonale 17"/>
          <p:cNvSpPr/>
          <p:nvPr/>
        </p:nvSpPr>
        <p:spPr bwMode="auto">
          <a:xfrm>
            <a:off x="4628787" y="2244008"/>
            <a:ext cx="2707190" cy="485776"/>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7" name="Rectangle 6"/>
          <p:cNvSpPr/>
          <p:nvPr/>
        </p:nvSpPr>
        <p:spPr>
          <a:xfrm flipH="1">
            <a:off x="2595124" y="2711024"/>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10" name="Image 9"/>
          <p:cNvPicPr>
            <a:picLocks noChangeAspect="1"/>
          </p:cNvPicPr>
          <p:nvPr/>
        </p:nvPicPr>
        <p:blipFill>
          <a:blip r:embed="rId4"/>
          <a:stretch>
            <a:fillRect/>
          </a:stretch>
        </p:blipFill>
        <p:spPr>
          <a:xfrm>
            <a:off x="4620036" y="2732747"/>
            <a:ext cx="2711582" cy="1956394"/>
          </a:xfrm>
          <a:prstGeom prst="rect">
            <a:avLst/>
          </a:prstGeom>
        </p:spPr>
      </p:pic>
      <p:pic>
        <p:nvPicPr>
          <p:cNvPr id="13" name="Picture 2" descr="Postes de sécurité microbiolog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 donne a changé pour le financement des biotechs thérapeutiques en Eur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051" y="1109024"/>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îte De Pétri Avec Des Bactéries Rouges, Le Travail De Laboratoire Banque  D'Images et Photos Libres De Droits. Image 22100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8"/>
          <a:stretch>
            <a:fillRect/>
          </a:stretch>
        </p:blipFill>
        <p:spPr>
          <a:xfrm>
            <a:off x="8200630" y="2025834"/>
            <a:ext cx="1039433" cy="1415444"/>
          </a:xfrm>
          <a:prstGeom prst="rect">
            <a:avLst/>
          </a:prstGeom>
        </p:spPr>
      </p:pic>
      <p:pic>
        <p:nvPicPr>
          <p:cNvPr id="2" name="Image 1"/>
          <p:cNvPicPr>
            <a:picLocks noChangeAspect="1"/>
          </p:cNvPicPr>
          <p:nvPr/>
        </p:nvPicPr>
        <p:blipFill>
          <a:blip r:embed="rId9"/>
          <a:stretch>
            <a:fillRect/>
          </a:stretch>
        </p:blipFill>
        <p:spPr>
          <a:xfrm>
            <a:off x="2611300" y="833056"/>
            <a:ext cx="1378131" cy="1847282"/>
          </a:xfrm>
          <a:prstGeom prst="rect">
            <a:avLst/>
          </a:prstGeom>
        </p:spPr>
      </p:pic>
      <p:pic>
        <p:nvPicPr>
          <p:cNvPr id="4" name="Image 3"/>
          <p:cNvPicPr>
            <a:picLocks noChangeAspect="1"/>
          </p:cNvPicPr>
          <p:nvPr/>
        </p:nvPicPr>
        <p:blipFill>
          <a:blip r:embed="rId10"/>
          <a:stretch>
            <a:fillRect/>
          </a:stretch>
        </p:blipFill>
        <p:spPr>
          <a:xfrm>
            <a:off x="355492" y="847189"/>
            <a:ext cx="2255808" cy="2395502"/>
          </a:xfrm>
          <a:prstGeom prst="rect">
            <a:avLst/>
          </a:prstGeom>
        </p:spPr>
      </p:pic>
      <p:pic>
        <p:nvPicPr>
          <p:cNvPr id="19" name="Image 18"/>
          <p:cNvPicPr>
            <a:picLocks noChangeAspect="1"/>
          </p:cNvPicPr>
          <p:nvPr/>
        </p:nvPicPr>
        <p:blipFill>
          <a:blip r:embed="rId11"/>
          <a:stretch>
            <a:fillRect/>
          </a:stretch>
        </p:blipFill>
        <p:spPr>
          <a:xfrm>
            <a:off x="1971944" y="2457396"/>
            <a:ext cx="888975" cy="969981"/>
          </a:xfrm>
          <a:prstGeom prst="rect">
            <a:avLst/>
          </a:prstGeom>
        </p:spPr>
      </p:pic>
      <p:pic>
        <p:nvPicPr>
          <p:cNvPr id="9" name="Image 8"/>
          <p:cNvPicPr>
            <a:picLocks noChangeAspect="1"/>
          </p:cNvPicPr>
          <p:nvPr/>
        </p:nvPicPr>
        <p:blipFill>
          <a:blip r:embed="rId12"/>
          <a:stretch>
            <a:fillRect/>
          </a:stretch>
        </p:blipFill>
        <p:spPr>
          <a:xfrm>
            <a:off x="268538" y="4235004"/>
            <a:ext cx="1632930" cy="2429955"/>
          </a:xfrm>
          <a:prstGeom prst="rect">
            <a:avLst/>
          </a:prstGeom>
        </p:spPr>
      </p:pic>
      <p:pic>
        <p:nvPicPr>
          <p:cNvPr id="14" name="Image 13"/>
          <p:cNvPicPr>
            <a:picLocks noChangeAspect="1"/>
          </p:cNvPicPr>
          <p:nvPr/>
        </p:nvPicPr>
        <p:blipFill>
          <a:blip r:embed="rId13"/>
          <a:stretch>
            <a:fillRect/>
          </a:stretch>
        </p:blipFill>
        <p:spPr>
          <a:xfrm>
            <a:off x="1896732" y="4235975"/>
            <a:ext cx="2002322" cy="2428984"/>
          </a:xfrm>
          <a:prstGeom prst="rect">
            <a:avLst/>
          </a:prstGeom>
        </p:spPr>
      </p:pic>
      <p:pic>
        <p:nvPicPr>
          <p:cNvPr id="25" name="Picture 8" descr="Sanofi récupère un actif prometteur de Teva contre les maladies inflammatoires de l’intest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2064" y="5925025"/>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5"/>
          <a:stretch>
            <a:fillRect/>
          </a:stretch>
        </p:blipFill>
        <p:spPr>
          <a:xfrm>
            <a:off x="5906048" y="4165062"/>
            <a:ext cx="1421178" cy="1089570"/>
          </a:xfrm>
          <a:prstGeom prst="rect">
            <a:avLst/>
          </a:prstGeom>
        </p:spPr>
      </p:pic>
      <p:sp>
        <p:nvSpPr>
          <p:cNvPr id="24" name="Ellipse 23"/>
          <p:cNvSpPr/>
          <p:nvPr/>
        </p:nvSpPr>
        <p:spPr bwMode="auto">
          <a:xfrm>
            <a:off x="6847046" y="505373"/>
            <a:ext cx="2579342" cy="133533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Bioanalyse en Laboratoire de </a:t>
            </a:r>
            <a:r>
              <a:rPr lang="fr-FR" sz="1200" b="1" kern="0" dirty="0" smtClean="0">
                <a:solidFill>
                  <a:schemeClr val="tx1"/>
                </a:solidFill>
                <a:latin typeface="News Gothic MT"/>
                <a:cs typeface="Arial"/>
              </a:rPr>
              <a:t>Contrôles</a:t>
            </a:r>
            <a:endParaRPr lang="fr-FR" sz="1200" b="1" kern="0" dirty="0">
              <a:solidFill>
                <a:schemeClr val="tx1"/>
              </a:solidFill>
              <a:latin typeface="News Gothic MT"/>
              <a:cs typeface="Arial"/>
            </a:endParaRPr>
          </a:p>
          <a:p>
            <a:pPr algn="ctr"/>
            <a:r>
              <a:rPr lang="fr-FR" sz="1200" b="1" kern="0" dirty="0" smtClean="0">
                <a:solidFill>
                  <a:schemeClr val="bg1"/>
                </a:solidFill>
                <a:latin typeface="News Gothic MT"/>
                <a:cs typeface="Arial"/>
              </a:rPr>
              <a:t>Optimisation de méthodes et analyse </a:t>
            </a:r>
            <a:r>
              <a:rPr lang="fr-FR" sz="1200" b="1" kern="0" dirty="0">
                <a:solidFill>
                  <a:schemeClr val="bg1"/>
                </a:solidFill>
                <a:latin typeface="News Gothic MT"/>
                <a:cs typeface="Arial"/>
              </a:rPr>
              <a:t>de la qualité technologique et sanitaire</a:t>
            </a:r>
          </a:p>
        </p:txBody>
      </p:sp>
      <p:sp>
        <p:nvSpPr>
          <p:cNvPr id="26" name="Ellipse 25"/>
          <p:cNvSpPr/>
          <p:nvPr/>
        </p:nvSpPr>
        <p:spPr bwMode="auto">
          <a:xfrm>
            <a:off x="7091082" y="5269823"/>
            <a:ext cx="2562347" cy="1540568"/>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a:t>
            </a:r>
            <a:r>
              <a:rPr lang="fr-FR" sz="1200" b="1" kern="0" dirty="0" smtClean="0">
                <a:solidFill>
                  <a:schemeClr val="tx1"/>
                </a:solidFill>
                <a:latin typeface="News Gothic MT"/>
                <a:cs typeface="Arial"/>
              </a:rPr>
              <a:t>Biotechnologies en recherche et en production</a:t>
            </a:r>
            <a:endParaRPr lang="fr-FR" sz="1200" b="1" kern="0" dirty="0">
              <a:solidFill>
                <a:schemeClr val="tx1"/>
              </a:solidFill>
              <a:latin typeface="News Gothic MT"/>
              <a:cs typeface="Arial"/>
            </a:endParaRPr>
          </a:p>
          <a:p>
            <a:pPr algn="ctr"/>
            <a:r>
              <a:rPr lang="fr-FR" sz="1200" b="1" kern="0" dirty="0">
                <a:solidFill>
                  <a:schemeClr val="bg1"/>
                </a:solidFill>
                <a:latin typeface="News Gothic MT"/>
                <a:cs typeface="Arial"/>
              </a:rPr>
              <a:t>E</a:t>
            </a:r>
            <a:r>
              <a:rPr lang="fr-FR" sz="1200" b="1" kern="0" dirty="0" smtClean="0">
                <a:solidFill>
                  <a:schemeClr val="bg1"/>
                </a:solidFill>
                <a:latin typeface="News Gothic MT"/>
                <a:cs typeface="Arial"/>
              </a:rPr>
              <a:t>xpertise </a:t>
            </a:r>
            <a:r>
              <a:rPr lang="fr-FR" sz="1200" b="1" kern="0" dirty="0">
                <a:solidFill>
                  <a:schemeClr val="bg1"/>
                </a:solidFill>
                <a:latin typeface="News Gothic MT"/>
                <a:cs typeface="Arial"/>
              </a:rPr>
              <a:t>technologique pour </a:t>
            </a:r>
            <a:r>
              <a:rPr lang="fr-FR" sz="1200" b="1" kern="0" dirty="0" smtClean="0">
                <a:solidFill>
                  <a:schemeClr val="bg1"/>
                </a:solidFill>
                <a:latin typeface="News Gothic MT"/>
                <a:cs typeface="Arial"/>
              </a:rPr>
              <a:t>la recherche en biologie</a:t>
            </a:r>
            <a:endParaRPr lang="fr-FR" sz="1200" b="1" kern="0" dirty="0">
              <a:solidFill>
                <a:schemeClr val="bg1"/>
              </a:solidFill>
              <a:latin typeface="News Gothic MT"/>
              <a:cs typeface="Arial"/>
            </a:endParaRPr>
          </a:p>
        </p:txBody>
      </p:sp>
      <p:sp>
        <p:nvSpPr>
          <p:cNvPr id="27" name="Ellipse 26"/>
          <p:cNvSpPr/>
          <p:nvPr/>
        </p:nvSpPr>
        <p:spPr bwMode="auto">
          <a:xfrm>
            <a:off x="2738154" y="5092443"/>
            <a:ext cx="2502552" cy="134133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Biotechnologies en recherche et en production</a:t>
            </a:r>
          </a:p>
          <a:p>
            <a:pPr algn="ctr"/>
            <a:r>
              <a:rPr lang="fr-FR" sz="1200" b="1" kern="0" dirty="0" smtClean="0">
                <a:solidFill>
                  <a:schemeClr val="bg1"/>
                </a:solidFill>
                <a:latin typeface="News Gothic MT"/>
                <a:cs typeface="Arial"/>
              </a:rPr>
              <a:t>Expertise </a:t>
            </a:r>
            <a:r>
              <a:rPr lang="fr-FR" sz="1200" b="1" kern="0" dirty="0">
                <a:solidFill>
                  <a:schemeClr val="bg1"/>
                </a:solidFill>
                <a:latin typeface="News Gothic MT"/>
                <a:cs typeface="Arial"/>
              </a:rPr>
              <a:t>technologique pour </a:t>
            </a:r>
            <a:r>
              <a:rPr lang="fr-FR" sz="1200" b="1" kern="0" dirty="0" smtClean="0">
                <a:solidFill>
                  <a:schemeClr val="bg1"/>
                </a:solidFill>
                <a:latin typeface="News Gothic MT"/>
                <a:cs typeface="Arial"/>
              </a:rPr>
              <a:t>la bioproduction</a:t>
            </a:r>
            <a:endParaRPr lang="fr-FR" sz="1200" b="1" kern="0" dirty="0">
              <a:solidFill>
                <a:schemeClr val="bg1"/>
              </a:solidFill>
              <a:latin typeface="News Gothic MT"/>
              <a:cs typeface="Arial"/>
            </a:endParaRPr>
          </a:p>
        </p:txBody>
      </p:sp>
      <p:sp>
        <p:nvSpPr>
          <p:cNvPr id="31" name="Ellipse 30"/>
          <p:cNvSpPr/>
          <p:nvPr/>
        </p:nvSpPr>
        <p:spPr bwMode="auto">
          <a:xfrm>
            <a:off x="5678189" y="2680338"/>
            <a:ext cx="2368392" cy="103712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Bioqualité</a:t>
            </a:r>
          </a:p>
          <a:p>
            <a:pPr algn="ctr"/>
            <a:r>
              <a:rPr lang="fr-FR" sz="1200" b="1" kern="0" dirty="0" smtClean="0">
                <a:solidFill>
                  <a:schemeClr val="bg1"/>
                </a:solidFill>
                <a:latin typeface="News Gothic MT"/>
                <a:cs typeface="Arial"/>
              </a:rPr>
              <a:t>Management de la qualité à l’interface de la production et du contrôle</a:t>
            </a:r>
            <a:endParaRPr lang="fr-FR" sz="1200" b="1" kern="0" dirty="0">
              <a:solidFill>
                <a:schemeClr val="bg1"/>
              </a:solidFill>
              <a:latin typeface="News Gothic MT"/>
              <a:cs typeface="Arial"/>
            </a:endParaRPr>
          </a:p>
        </p:txBody>
      </p:sp>
      <p:sp>
        <p:nvSpPr>
          <p:cNvPr id="28" name="Ellipse 27"/>
          <p:cNvSpPr/>
          <p:nvPr/>
        </p:nvSpPr>
        <p:spPr bwMode="auto">
          <a:xfrm>
            <a:off x="3719950" y="1549771"/>
            <a:ext cx="1796010" cy="87716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sz="1200" b="1" kern="0" dirty="0">
                <a:solidFill>
                  <a:prstClr val="black"/>
                </a:solidFill>
                <a:latin typeface="News Gothic MT"/>
                <a:cs typeface="Arial"/>
              </a:rPr>
              <a:t>Bac Pro PIPAC</a:t>
            </a:r>
          </a:p>
          <a:p>
            <a:pPr lvl="0" algn="ctr">
              <a:defRPr/>
            </a:pPr>
            <a:r>
              <a:rPr lang="fr-FR" sz="1100" b="1" kern="0" dirty="0">
                <a:solidFill>
                  <a:schemeClr val="bg1"/>
                </a:solidFill>
                <a:latin typeface="News Gothic MT"/>
                <a:cs typeface="Arial"/>
              </a:rPr>
              <a:t>Production en environnement contrôlé</a:t>
            </a:r>
            <a:endParaRPr lang="fr-FR" sz="1400" b="1" kern="0" dirty="0">
              <a:solidFill>
                <a:schemeClr val="bg1"/>
              </a:solidFill>
              <a:latin typeface="News Gothic MT"/>
              <a:cs typeface="Arial"/>
            </a:endParaRPr>
          </a:p>
        </p:txBody>
      </p:sp>
      <p:sp>
        <p:nvSpPr>
          <p:cNvPr id="29" name="Ellipse 28"/>
          <p:cNvSpPr/>
          <p:nvPr/>
        </p:nvSpPr>
        <p:spPr bwMode="auto">
          <a:xfrm>
            <a:off x="23471" y="2621015"/>
            <a:ext cx="1848213" cy="77094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kern="0" dirty="0">
                <a:solidFill>
                  <a:schemeClr val="tx1"/>
                </a:solidFill>
                <a:latin typeface="News Gothic MT"/>
                <a:cs typeface="Arial"/>
              </a:rPr>
              <a:t>BTS </a:t>
            </a:r>
            <a:r>
              <a:rPr lang="fr-FR" sz="900" b="1" kern="0" dirty="0" smtClean="0">
                <a:solidFill>
                  <a:schemeClr val="tx1"/>
                </a:solidFill>
                <a:latin typeface="News Gothic MT"/>
                <a:cs typeface="Arial"/>
              </a:rPr>
              <a:t>Métiers de l’eau</a:t>
            </a:r>
            <a:endParaRPr lang="fr-FR" sz="900" b="1" kern="0" dirty="0">
              <a:solidFill>
                <a:schemeClr val="tx1"/>
              </a:solidFill>
              <a:latin typeface="News Gothic MT"/>
              <a:cs typeface="Arial"/>
            </a:endParaRPr>
          </a:p>
          <a:p>
            <a:pPr algn="ctr"/>
            <a:r>
              <a:rPr lang="fr-FR" sz="800" b="1" kern="0" dirty="0" smtClean="0">
                <a:solidFill>
                  <a:schemeClr val="bg1"/>
                </a:solidFill>
                <a:latin typeface="News Gothic MT"/>
                <a:cs typeface="Arial"/>
              </a:rPr>
              <a:t>Production d’eau industrielle </a:t>
            </a:r>
          </a:p>
          <a:p>
            <a:pPr algn="ctr"/>
            <a:r>
              <a:rPr lang="fr-FR" sz="800" b="1" kern="0" dirty="0" smtClean="0">
                <a:solidFill>
                  <a:schemeClr val="bg1"/>
                </a:solidFill>
                <a:latin typeface="News Gothic MT"/>
                <a:cs typeface="Arial"/>
              </a:rPr>
              <a:t>Epuration des eaux de production</a:t>
            </a:r>
            <a:r>
              <a:rPr lang="fr-FR" sz="900" b="1" kern="0" dirty="0" smtClean="0">
                <a:solidFill>
                  <a:schemeClr val="bg1"/>
                </a:solidFill>
                <a:latin typeface="News Gothic MT"/>
                <a:cs typeface="Arial"/>
              </a:rPr>
              <a:t> </a:t>
            </a:r>
            <a:endParaRPr lang="fr-FR" sz="900" b="1" kern="0" dirty="0">
              <a:solidFill>
                <a:schemeClr val="bg1"/>
              </a:solidFill>
              <a:latin typeface="News Gothic MT"/>
              <a:cs typeface="Arial"/>
            </a:endParaRPr>
          </a:p>
        </p:txBody>
      </p:sp>
      <p:sp>
        <p:nvSpPr>
          <p:cNvPr id="30" name="Ellipse 29"/>
          <p:cNvSpPr/>
          <p:nvPr/>
        </p:nvSpPr>
        <p:spPr bwMode="auto">
          <a:xfrm>
            <a:off x="37727" y="5773271"/>
            <a:ext cx="1398661" cy="902683"/>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kern="0" dirty="0">
                <a:solidFill>
                  <a:schemeClr val="tx1"/>
                </a:solidFill>
                <a:latin typeface="News Gothic MT"/>
                <a:cs typeface="Arial"/>
              </a:rPr>
              <a:t>BTS </a:t>
            </a:r>
            <a:r>
              <a:rPr lang="fr-FR" sz="900" b="1" kern="0" dirty="0" err="1" smtClean="0">
                <a:solidFill>
                  <a:schemeClr val="tx1"/>
                </a:solidFill>
                <a:latin typeface="News Gothic MT"/>
                <a:cs typeface="Arial"/>
              </a:rPr>
              <a:t>Alalyse</a:t>
            </a:r>
            <a:r>
              <a:rPr lang="fr-FR" sz="900" b="1" kern="0" dirty="0" smtClean="0">
                <a:solidFill>
                  <a:schemeClr val="tx1"/>
                </a:solidFill>
                <a:latin typeface="News Gothic MT"/>
                <a:cs typeface="Arial"/>
              </a:rPr>
              <a:t> de biologie médicale</a:t>
            </a:r>
            <a:endParaRPr lang="fr-FR" sz="900" b="1" kern="0" dirty="0">
              <a:solidFill>
                <a:schemeClr val="tx1"/>
              </a:solidFill>
              <a:latin typeface="News Gothic MT"/>
              <a:cs typeface="Arial"/>
            </a:endParaRPr>
          </a:p>
          <a:p>
            <a:pPr algn="ctr"/>
            <a:r>
              <a:rPr lang="fr-FR" sz="800" b="1" kern="0" dirty="0" smtClean="0">
                <a:solidFill>
                  <a:schemeClr val="bg1"/>
                </a:solidFill>
                <a:latin typeface="News Gothic MT"/>
                <a:cs typeface="Arial"/>
              </a:rPr>
              <a:t>Production de dérivés du plasma</a:t>
            </a:r>
            <a:endParaRPr lang="fr-FR" sz="800" b="1" kern="0" dirty="0">
              <a:solidFill>
                <a:schemeClr val="bg1"/>
              </a:solidFill>
              <a:latin typeface="News Gothic MT"/>
              <a:cs typeface="Arial"/>
            </a:endParaRPr>
          </a:p>
        </p:txBody>
      </p:sp>
      <p:sp>
        <p:nvSpPr>
          <p:cNvPr id="32" name="Ellipse 31"/>
          <p:cNvSpPr/>
          <p:nvPr/>
        </p:nvSpPr>
        <p:spPr bwMode="auto">
          <a:xfrm>
            <a:off x="9003094" y="2848741"/>
            <a:ext cx="1605671" cy="94211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000" b="1" kern="0" dirty="0" smtClean="0">
                <a:solidFill>
                  <a:schemeClr val="bg1"/>
                </a:solidFill>
                <a:latin typeface="News Gothic MT"/>
                <a:cs typeface="Arial"/>
              </a:rPr>
              <a:t>Employé technique de laboratoire</a:t>
            </a:r>
            <a:endParaRPr kumimoji="0" lang="fr-FR" sz="1000" b="1" i="0" u="none" strike="noStrike" kern="0" cap="none" spc="0" normalizeH="0" baseline="0" noProof="0" dirty="0">
              <a:ln>
                <a:noFill/>
              </a:ln>
              <a:solidFill>
                <a:schemeClr val="bg1"/>
              </a:solidFill>
              <a:effectLst/>
              <a:uLnTx/>
              <a:uFillTx/>
              <a:latin typeface="News Gothic MT"/>
              <a:cs typeface="Arial"/>
            </a:endParaRPr>
          </a:p>
        </p:txBody>
      </p:sp>
      <p:grpSp>
        <p:nvGrpSpPr>
          <p:cNvPr id="17" name="Groupe 16"/>
          <p:cNvGrpSpPr/>
          <p:nvPr/>
        </p:nvGrpSpPr>
        <p:grpSpPr>
          <a:xfrm>
            <a:off x="4032279" y="458130"/>
            <a:ext cx="2816659" cy="1128067"/>
            <a:chOff x="4095129" y="212426"/>
            <a:chExt cx="2816659" cy="1128067"/>
          </a:xfrm>
        </p:grpSpPr>
        <p:sp>
          <p:nvSpPr>
            <p:cNvPr id="16" name="Étoile à 6 branches 15"/>
            <p:cNvSpPr/>
            <p:nvPr/>
          </p:nvSpPr>
          <p:spPr>
            <a:xfrm>
              <a:off x="4095129" y="212426"/>
              <a:ext cx="2816659" cy="1128067"/>
            </a:xfrm>
            <a:prstGeom prst="star6">
              <a:avLst/>
            </a:prstGeom>
            <a:solidFill>
              <a:schemeClr val="accent2">
                <a:lumMod val="60000"/>
                <a:lumOff val="40000"/>
              </a:schemeClr>
            </a:solidFill>
            <a:ln w="190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kern="0">
                <a:solidFill>
                  <a:srgbClr val="C00000">
                    <a:lumMod val="75000"/>
                  </a:srgbClr>
                </a:solidFill>
                <a:latin typeface="News Gothic MT"/>
                <a:cs typeface="Arial"/>
              </a:endParaRPr>
            </a:p>
          </p:txBody>
        </p:sp>
        <p:sp>
          <p:nvSpPr>
            <p:cNvPr id="5" name="ZoneTexte 4"/>
            <p:cNvSpPr txBox="1"/>
            <p:nvPr/>
          </p:nvSpPr>
          <p:spPr>
            <a:xfrm>
              <a:off x="4482300" y="628105"/>
              <a:ext cx="2067319" cy="326517"/>
            </a:xfrm>
            <a:prstGeom prst="rect">
              <a:avLst/>
            </a:prstGeom>
            <a:solidFill>
              <a:schemeClr val="accent2">
                <a:lumMod val="60000"/>
                <a:lumOff val="40000"/>
              </a:schemeClr>
            </a:solidFill>
            <a:ln w="1905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rgbClr val="C00000">
                      <a:lumMod val="75000"/>
                    </a:srgbClr>
                  </a:solidFill>
                  <a:latin typeface="News Gothic MT"/>
                  <a:cs typeface="Arial"/>
                </a:defRPr>
              </a:lvl1pPr>
            </a:lstStyle>
            <a:p>
              <a:r>
                <a:rPr lang="fr-FR" sz="2400" dirty="0"/>
                <a:t>Bioexpertise</a:t>
              </a:r>
              <a:endParaRPr lang="fr-FR" dirty="0"/>
            </a:p>
          </p:txBody>
        </p:sp>
      </p:grpSp>
      <p:sp>
        <p:nvSpPr>
          <p:cNvPr id="11" name="Rectangle avec coins arrondis en diagonale 10"/>
          <p:cNvSpPr/>
          <p:nvPr/>
        </p:nvSpPr>
        <p:spPr bwMode="auto">
          <a:xfrm>
            <a:off x="355490" y="47132"/>
            <a:ext cx="11563221"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rgbClr val="C00000">
                    <a:lumMod val="75000"/>
                  </a:srgbClr>
                </a:solidFill>
                <a:latin typeface="News Gothic MT"/>
                <a:cs typeface="Arial"/>
              </a:rPr>
              <a:t>FILI</a:t>
            </a:r>
            <a:r>
              <a:rPr lang="fr-FR" sz="2000" b="1" kern="0" cap="all" dirty="0">
                <a:solidFill>
                  <a:srgbClr val="C00000">
                    <a:lumMod val="75000"/>
                  </a:srgbClr>
                </a:solidFill>
                <a:latin typeface="News Gothic MT"/>
                <a:cs typeface="Arial"/>
              </a:rPr>
              <a:t>è</a:t>
            </a:r>
            <a:r>
              <a:rPr lang="fr-FR" sz="2000" b="1" kern="0" dirty="0">
                <a:solidFill>
                  <a:srgbClr val="C00000">
                    <a:lumMod val="75000"/>
                  </a:srgbClr>
                </a:solidFill>
                <a:latin typeface="News Gothic MT"/>
                <a:cs typeface="Arial"/>
              </a:rPr>
              <a:t>RE </a:t>
            </a:r>
            <a:r>
              <a:rPr lang="fr-FR" sz="2000" b="1" kern="0" dirty="0">
                <a:solidFill>
                  <a:srgbClr val="C00000">
                    <a:lumMod val="75000"/>
                  </a:srgbClr>
                </a:solidFill>
                <a:latin typeface="News Gothic MT"/>
                <a:cs typeface="Arial"/>
              </a:rPr>
              <a:t>Biotechnologie et Bio-industries</a:t>
            </a:r>
          </a:p>
        </p:txBody>
      </p:sp>
    </p:spTree>
    <p:custDataLst>
      <p:tags r:id="rId1"/>
    </p:custDataLst>
    <p:extLst>
      <p:ext uri="{BB962C8B-B14F-4D97-AF65-F5344CB8AC3E}">
        <p14:creationId xmlns:p14="http://schemas.microsoft.com/office/powerpoint/2010/main" val="3949616538"/>
      </p:ext>
    </p:extLst>
  </p:cSld>
  <p:clrMapOvr>
    <a:masterClrMapping/>
  </p:clrMapOvr>
  <mc:AlternateContent xmlns:mc="http://schemas.openxmlformats.org/markup-compatibility/2006" xmlns:p14="http://schemas.microsoft.com/office/powerpoint/2010/main">
    <mc:Choice Requires="p14">
      <p:transition spd="slow" p14:dur="2000" advTm="105312"/>
    </mc:Choice>
    <mc:Fallback xmlns="">
      <p:transition spd="slow" advTm="105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1" grpId="0" animBg="1"/>
      <p:bldP spid="28" grpId="0" animBg="1"/>
      <p:bldP spid="29" grpId="0" animBg="1"/>
      <p:bldP spid="30"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vec coins arrondis en diagonale 10"/>
          <p:cNvSpPr/>
          <p:nvPr/>
        </p:nvSpPr>
        <p:spPr bwMode="auto">
          <a:xfrm>
            <a:off x="355490" y="57560"/>
            <a:ext cx="11563221"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smtClean="0">
                <a:solidFill>
                  <a:srgbClr val="C00000">
                    <a:lumMod val="75000"/>
                  </a:srgbClr>
                </a:solidFill>
                <a:latin typeface="News Gothic MT"/>
                <a:cs typeface="Arial"/>
              </a:rPr>
              <a:t>FILI</a:t>
            </a:r>
            <a:r>
              <a:rPr lang="fr-FR" sz="2000" b="1" kern="0" cap="all" dirty="0" smtClean="0">
                <a:solidFill>
                  <a:srgbClr val="C00000">
                    <a:lumMod val="75000"/>
                  </a:srgbClr>
                </a:solidFill>
                <a:latin typeface="News Gothic MT"/>
                <a:cs typeface="Arial"/>
              </a:rPr>
              <a:t>è</a:t>
            </a:r>
            <a:r>
              <a:rPr lang="fr-FR" sz="2000" b="1" kern="0" dirty="0" smtClean="0">
                <a:solidFill>
                  <a:srgbClr val="C00000">
                    <a:lumMod val="75000"/>
                  </a:srgbClr>
                </a:solidFill>
                <a:latin typeface="News Gothic MT"/>
                <a:cs typeface="Arial"/>
              </a:rPr>
              <a:t>RE </a:t>
            </a:r>
            <a:r>
              <a:rPr lang="fr-FR" sz="2000" b="1" kern="0" dirty="0">
                <a:solidFill>
                  <a:srgbClr val="C00000">
                    <a:lumMod val="75000"/>
                  </a:srgbClr>
                </a:solidFill>
                <a:latin typeface="News Gothic MT"/>
                <a:cs typeface="Arial"/>
              </a:rPr>
              <a:t>Biotechnologie et Bio-industries</a:t>
            </a:r>
          </a:p>
        </p:txBody>
      </p:sp>
      <p:sp>
        <p:nvSpPr>
          <p:cNvPr id="20" name="Rectangle avec coins arrondis en diagonale 19"/>
          <p:cNvSpPr/>
          <p:nvPr/>
        </p:nvSpPr>
        <p:spPr bwMode="auto">
          <a:xfrm>
            <a:off x="365761" y="516753"/>
            <a:ext cx="3577950" cy="37277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1" name="Rectangle avec coins arrondis en diagonale 20"/>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22" name="Rectangle avec coins arrondis en diagonale 21"/>
          <p:cNvSpPr/>
          <p:nvPr/>
        </p:nvSpPr>
        <p:spPr bwMode="auto">
          <a:xfrm>
            <a:off x="8630355" y="530023"/>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a:t>
            </a:r>
          </a:p>
          <a:p>
            <a:pPr algn="ctr"/>
            <a:r>
              <a:rPr lang="fr-FR" sz="1600" b="1" kern="0" dirty="0">
                <a:solidFill>
                  <a:srgbClr val="C00000">
                    <a:lumMod val="75000"/>
                  </a:srgbClr>
                </a:solidFill>
                <a:latin typeface="News Gothic MT"/>
                <a:cs typeface="Arial"/>
              </a:rPr>
              <a:t>Contrôle qualité</a:t>
            </a:r>
            <a:r>
              <a:rPr lang="fr-FR" b="1" kern="0" dirty="0">
                <a:solidFill>
                  <a:srgbClr val="C00000">
                    <a:lumMod val="75000"/>
                  </a:srgbClr>
                </a:solidFill>
                <a:latin typeface="News Gothic MT"/>
                <a:cs typeface="Arial"/>
              </a:rPr>
              <a:t> </a:t>
            </a:r>
          </a:p>
        </p:txBody>
      </p:sp>
      <p:sp>
        <p:nvSpPr>
          <p:cNvPr id="23" name="Rectangle avec coins arrondis en diagonale 22"/>
          <p:cNvSpPr/>
          <p:nvPr/>
        </p:nvSpPr>
        <p:spPr bwMode="auto">
          <a:xfrm>
            <a:off x="8552055" y="3724416"/>
            <a:ext cx="3366657" cy="53999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de recherche </a:t>
            </a:r>
          </a:p>
          <a:p>
            <a:pPr algn="ctr"/>
            <a:r>
              <a:rPr lang="fr-FR" sz="1600" b="1" kern="0" dirty="0">
                <a:solidFill>
                  <a:srgbClr val="C00000">
                    <a:lumMod val="75000"/>
                  </a:srgbClr>
                </a:solidFill>
                <a:latin typeface="News Gothic MT"/>
                <a:cs typeface="Arial"/>
              </a:rPr>
              <a:t>et de développement</a:t>
            </a:r>
          </a:p>
        </p:txBody>
      </p:sp>
      <p:sp>
        <p:nvSpPr>
          <p:cNvPr id="18" name="Rectangle avec coins arrondis en diagonale 17"/>
          <p:cNvSpPr/>
          <p:nvPr/>
        </p:nvSpPr>
        <p:spPr bwMode="auto">
          <a:xfrm>
            <a:off x="4620036" y="2226265"/>
            <a:ext cx="2707190" cy="485776"/>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7" name="Rectangle 6"/>
          <p:cNvSpPr/>
          <p:nvPr/>
        </p:nvSpPr>
        <p:spPr>
          <a:xfrm flipH="1">
            <a:off x="2595124" y="2711024"/>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10" name="Image 9"/>
          <p:cNvPicPr>
            <a:picLocks noChangeAspect="1"/>
          </p:cNvPicPr>
          <p:nvPr/>
        </p:nvPicPr>
        <p:blipFill>
          <a:blip r:embed="rId3"/>
          <a:stretch>
            <a:fillRect/>
          </a:stretch>
        </p:blipFill>
        <p:spPr>
          <a:xfrm>
            <a:off x="4620036" y="2732747"/>
            <a:ext cx="2711582" cy="1956394"/>
          </a:xfrm>
          <a:prstGeom prst="rect">
            <a:avLst/>
          </a:prstGeom>
        </p:spPr>
      </p:pic>
      <p:pic>
        <p:nvPicPr>
          <p:cNvPr id="13" name="Picture 2" descr="Postes de sécurité microbiolog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 donne a changé pour le financement des biotechs thérapeutiques en Euro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051" y="1109024"/>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îte De Pétri Avec Des Bactéries Rouges, Le Travail De Laboratoire Banque  D'Images et Photos Libres De Droits. Image 221000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7"/>
          <a:stretch>
            <a:fillRect/>
          </a:stretch>
        </p:blipFill>
        <p:spPr>
          <a:xfrm>
            <a:off x="8200630" y="2025834"/>
            <a:ext cx="1039433" cy="1415444"/>
          </a:xfrm>
          <a:prstGeom prst="rect">
            <a:avLst/>
          </a:prstGeom>
        </p:spPr>
      </p:pic>
      <p:pic>
        <p:nvPicPr>
          <p:cNvPr id="2" name="Image 1"/>
          <p:cNvPicPr>
            <a:picLocks noChangeAspect="1"/>
          </p:cNvPicPr>
          <p:nvPr/>
        </p:nvPicPr>
        <p:blipFill>
          <a:blip r:embed="rId8"/>
          <a:stretch>
            <a:fillRect/>
          </a:stretch>
        </p:blipFill>
        <p:spPr>
          <a:xfrm>
            <a:off x="2611300" y="894016"/>
            <a:ext cx="1378131" cy="1847282"/>
          </a:xfrm>
          <a:prstGeom prst="rect">
            <a:avLst/>
          </a:prstGeom>
        </p:spPr>
      </p:pic>
      <p:pic>
        <p:nvPicPr>
          <p:cNvPr id="4" name="Image 3"/>
          <p:cNvPicPr>
            <a:picLocks noChangeAspect="1"/>
          </p:cNvPicPr>
          <p:nvPr/>
        </p:nvPicPr>
        <p:blipFill>
          <a:blip r:embed="rId9"/>
          <a:stretch>
            <a:fillRect/>
          </a:stretch>
        </p:blipFill>
        <p:spPr>
          <a:xfrm>
            <a:off x="355492" y="897989"/>
            <a:ext cx="2255808" cy="2395502"/>
          </a:xfrm>
          <a:prstGeom prst="rect">
            <a:avLst/>
          </a:prstGeom>
        </p:spPr>
      </p:pic>
      <p:pic>
        <p:nvPicPr>
          <p:cNvPr id="19" name="Image 18"/>
          <p:cNvPicPr>
            <a:picLocks noChangeAspect="1"/>
          </p:cNvPicPr>
          <p:nvPr/>
        </p:nvPicPr>
        <p:blipFill>
          <a:blip r:embed="rId10"/>
          <a:stretch>
            <a:fillRect/>
          </a:stretch>
        </p:blipFill>
        <p:spPr>
          <a:xfrm>
            <a:off x="1971944" y="2457396"/>
            <a:ext cx="888975" cy="969981"/>
          </a:xfrm>
          <a:prstGeom prst="rect">
            <a:avLst/>
          </a:prstGeom>
        </p:spPr>
      </p:pic>
      <p:pic>
        <p:nvPicPr>
          <p:cNvPr id="9" name="Image 8"/>
          <p:cNvPicPr>
            <a:picLocks noChangeAspect="1"/>
          </p:cNvPicPr>
          <p:nvPr/>
        </p:nvPicPr>
        <p:blipFill>
          <a:blip r:embed="rId11"/>
          <a:stretch>
            <a:fillRect/>
          </a:stretch>
        </p:blipFill>
        <p:spPr>
          <a:xfrm>
            <a:off x="268538" y="4235004"/>
            <a:ext cx="1632930" cy="2429955"/>
          </a:xfrm>
          <a:prstGeom prst="rect">
            <a:avLst/>
          </a:prstGeom>
        </p:spPr>
      </p:pic>
      <p:pic>
        <p:nvPicPr>
          <p:cNvPr id="14" name="Image 13"/>
          <p:cNvPicPr>
            <a:picLocks noChangeAspect="1"/>
          </p:cNvPicPr>
          <p:nvPr/>
        </p:nvPicPr>
        <p:blipFill>
          <a:blip r:embed="rId12"/>
          <a:stretch>
            <a:fillRect/>
          </a:stretch>
        </p:blipFill>
        <p:spPr>
          <a:xfrm>
            <a:off x="1896732" y="4235975"/>
            <a:ext cx="2002322" cy="2428984"/>
          </a:xfrm>
          <a:prstGeom prst="rect">
            <a:avLst/>
          </a:prstGeom>
        </p:spPr>
      </p:pic>
      <p:pic>
        <p:nvPicPr>
          <p:cNvPr id="25" name="Picture 8" descr="Sanofi récupère un actif prometteur de Teva contre les maladies inflammatoires de l’intesti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59302" y="5951008"/>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4"/>
          <a:stretch>
            <a:fillRect/>
          </a:stretch>
        </p:blipFill>
        <p:spPr>
          <a:xfrm>
            <a:off x="5906048" y="4165062"/>
            <a:ext cx="1421178" cy="1089570"/>
          </a:xfrm>
          <a:prstGeom prst="rect">
            <a:avLst/>
          </a:prstGeom>
        </p:spPr>
      </p:pic>
    </p:spTree>
    <p:extLst>
      <p:ext uri="{BB962C8B-B14F-4D97-AF65-F5344CB8AC3E}">
        <p14:creationId xmlns:p14="http://schemas.microsoft.com/office/powerpoint/2010/main" val="1404730285"/>
      </p:ext>
    </p:extLst>
  </p:cSld>
  <p:clrMapOvr>
    <a:masterClrMapping/>
  </p:clrMapOvr>
  <mc:AlternateContent xmlns:mc="http://schemas.openxmlformats.org/markup-compatibility/2006" xmlns:p14="http://schemas.microsoft.com/office/powerpoint/2010/main">
    <mc:Choice Requires="p14">
      <p:transition spd="slow" p14:dur="2000" advTm="71746"/>
    </mc:Choice>
    <mc:Fallback xmlns="">
      <p:transition spd="slow" advTm="717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p:cNvSpPr txBox="1"/>
          <p:nvPr/>
        </p:nvSpPr>
        <p:spPr>
          <a:xfrm>
            <a:off x="4511899" y="992681"/>
            <a:ext cx="3113684" cy="561525"/>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400" dirty="0"/>
              <a:t>Contrôle de la production et </a:t>
            </a:r>
            <a:r>
              <a:rPr lang="fr-FR" sz="1400" dirty="0" smtClean="0"/>
              <a:t>de </a:t>
            </a:r>
            <a:r>
              <a:rPr lang="fr-FR" sz="1400" dirty="0"/>
              <a:t>l’environnement de production</a:t>
            </a:r>
          </a:p>
        </p:txBody>
      </p:sp>
      <p:sp>
        <p:nvSpPr>
          <p:cNvPr id="21" name="Rectangle avec coins arrondis en diagonale 20"/>
          <p:cNvSpPr/>
          <p:nvPr/>
        </p:nvSpPr>
        <p:spPr bwMode="auto">
          <a:xfrm>
            <a:off x="4923875" y="50506"/>
            <a:ext cx="7217575"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smtClean="0">
                <a:solidFill>
                  <a:srgbClr val="C00000">
                    <a:lumMod val="75000"/>
                  </a:srgbClr>
                </a:solidFill>
                <a:latin typeface="News Gothic MT"/>
                <a:cs typeface="Arial"/>
              </a:rPr>
              <a:t>Contrôle de la production et de l’environnement de travail</a:t>
            </a:r>
            <a:endParaRPr lang="fr-FR" sz="2000" b="1" kern="0" dirty="0">
              <a:solidFill>
                <a:srgbClr val="C00000">
                  <a:lumMod val="75000"/>
                </a:srgbClr>
              </a:solidFill>
              <a:latin typeface="News Gothic MT"/>
              <a:cs typeface="Arial"/>
            </a:endParaRPr>
          </a:p>
        </p:txBody>
      </p:sp>
      <p:cxnSp>
        <p:nvCxnSpPr>
          <p:cNvPr id="22" name="Connecteur droit avec flèche 21"/>
          <p:cNvCxnSpPr/>
          <p:nvPr/>
        </p:nvCxnSpPr>
        <p:spPr>
          <a:xfrm flipH="1">
            <a:off x="3989430" y="1628215"/>
            <a:ext cx="4543233" cy="5585"/>
          </a:xfrm>
          <a:prstGeom prst="straightConnector1">
            <a:avLst/>
          </a:prstGeom>
          <a:ln w="73025">
            <a:solidFill>
              <a:srgbClr val="FFC000"/>
            </a:solidFill>
            <a:headEnd type="triangle" w="lg" len="med"/>
            <a:tailEnd type="none" w="lg" len="lg"/>
          </a:ln>
        </p:spPr>
        <p:style>
          <a:lnRef idx="1">
            <a:schemeClr val="accent4"/>
          </a:lnRef>
          <a:fillRef idx="0">
            <a:schemeClr val="accent4"/>
          </a:fillRef>
          <a:effectRef idx="0">
            <a:schemeClr val="accent4"/>
          </a:effectRef>
          <a:fontRef idx="minor">
            <a:schemeClr val="tx1"/>
          </a:fontRef>
        </p:style>
      </p:cxnSp>
      <p:sp>
        <p:nvSpPr>
          <p:cNvPr id="20" name="Rectangle avec coins arrondis en diagonale 19"/>
          <p:cNvSpPr/>
          <p:nvPr/>
        </p:nvSpPr>
        <p:spPr bwMode="auto">
          <a:xfrm>
            <a:off x="340251" y="440077"/>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3" name="Rectangle avec coins arrondis en diagonale 22"/>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pic>
        <p:nvPicPr>
          <p:cNvPr id="26" name="Image 25"/>
          <p:cNvPicPr>
            <a:picLocks noChangeAspect="1"/>
          </p:cNvPicPr>
          <p:nvPr/>
        </p:nvPicPr>
        <p:blipFill>
          <a:blip r:embed="rId4"/>
          <a:stretch>
            <a:fillRect/>
          </a:stretch>
        </p:blipFill>
        <p:spPr>
          <a:xfrm>
            <a:off x="2611300" y="833056"/>
            <a:ext cx="1378131" cy="1847282"/>
          </a:xfrm>
          <a:prstGeom prst="rect">
            <a:avLst/>
          </a:prstGeom>
        </p:spPr>
      </p:pic>
      <p:pic>
        <p:nvPicPr>
          <p:cNvPr id="27" name="Image 26"/>
          <p:cNvPicPr>
            <a:picLocks noChangeAspect="1"/>
          </p:cNvPicPr>
          <p:nvPr/>
        </p:nvPicPr>
        <p:blipFill>
          <a:blip r:embed="rId5"/>
          <a:stretch>
            <a:fillRect/>
          </a:stretch>
        </p:blipFill>
        <p:spPr>
          <a:xfrm>
            <a:off x="355492" y="847189"/>
            <a:ext cx="2255808" cy="2395502"/>
          </a:xfrm>
          <a:prstGeom prst="rect">
            <a:avLst/>
          </a:prstGeom>
        </p:spPr>
      </p:pic>
      <p:pic>
        <p:nvPicPr>
          <p:cNvPr id="28" name="Image 27"/>
          <p:cNvPicPr>
            <a:picLocks noChangeAspect="1"/>
          </p:cNvPicPr>
          <p:nvPr/>
        </p:nvPicPr>
        <p:blipFill>
          <a:blip r:embed="rId6"/>
          <a:stretch>
            <a:fillRect/>
          </a:stretch>
        </p:blipFill>
        <p:spPr>
          <a:xfrm>
            <a:off x="1971944" y="2457396"/>
            <a:ext cx="888975" cy="969981"/>
          </a:xfrm>
          <a:prstGeom prst="rect">
            <a:avLst/>
          </a:prstGeom>
        </p:spPr>
      </p:pic>
      <p:pic>
        <p:nvPicPr>
          <p:cNvPr id="29" name="Image 28"/>
          <p:cNvPicPr>
            <a:picLocks noChangeAspect="1"/>
          </p:cNvPicPr>
          <p:nvPr/>
        </p:nvPicPr>
        <p:blipFill>
          <a:blip r:embed="rId7"/>
          <a:stretch>
            <a:fillRect/>
          </a:stretch>
        </p:blipFill>
        <p:spPr>
          <a:xfrm>
            <a:off x="268538" y="4235004"/>
            <a:ext cx="1632930" cy="2429955"/>
          </a:xfrm>
          <a:prstGeom prst="rect">
            <a:avLst/>
          </a:prstGeom>
        </p:spPr>
      </p:pic>
      <p:pic>
        <p:nvPicPr>
          <p:cNvPr id="30" name="Image 29"/>
          <p:cNvPicPr>
            <a:picLocks noChangeAspect="1"/>
          </p:cNvPicPr>
          <p:nvPr/>
        </p:nvPicPr>
        <p:blipFill>
          <a:blip r:embed="rId8"/>
          <a:stretch>
            <a:fillRect/>
          </a:stretch>
        </p:blipFill>
        <p:spPr>
          <a:xfrm>
            <a:off x="1896732" y="4235975"/>
            <a:ext cx="2002322" cy="2428984"/>
          </a:xfrm>
          <a:prstGeom prst="rect">
            <a:avLst/>
          </a:prstGeom>
        </p:spPr>
      </p:pic>
      <p:pic>
        <p:nvPicPr>
          <p:cNvPr id="31" name="Picture 8" descr="Sanofi récupère un actif prometteur de Teva contre les maladies inflammatoires de l’intest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9302" y="5930688"/>
            <a:ext cx="1267633" cy="846032"/>
          </a:xfrm>
          <a:prstGeom prst="rect">
            <a:avLst/>
          </a:prstGeom>
          <a:extLst>
            <a:ext uri="{909E8E84-426E-40DD-AFC4-6F175D3DCCD1}">
              <a14:hiddenFill xmlns:a14="http://schemas.microsoft.com/office/drawing/2010/main">
                <a:solidFill>
                  <a:srgbClr val="FFFFFF"/>
                </a:solidFill>
              </a14:hiddenFill>
            </a:ext>
          </a:extLst>
        </p:spPr>
      </p:pic>
      <p:sp>
        <p:nvSpPr>
          <p:cNvPr id="32" name="Rectangle avec coins arrondis en diagonale 31"/>
          <p:cNvSpPr/>
          <p:nvPr/>
        </p:nvSpPr>
        <p:spPr bwMode="auto">
          <a:xfrm>
            <a:off x="8599338" y="557011"/>
            <a:ext cx="3288356" cy="567763"/>
          </a:xfrm>
          <a:prstGeom prst="round2DiagRect">
            <a:avLst/>
          </a:prstGeom>
          <a:solidFill>
            <a:srgbClr val="FCFD04">
              <a:alpha val="40000"/>
            </a:srgb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a:t>
            </a:r>
          </a:p>
          <a:p>
            <a:pPr algn="ctr"/>
            <a:r>
              <a:rPr lang="fr-FR" b="1" kern="0" dirty="0">
                <a:solidFill>
                  <a:srgbClr val="C00000">
                    <a:lumMod val="75000"/>
                  </a:srgbClr>
                </a:solidFill>
                <a:latin typeface="News Gothic MT"/>
                <a:cs typeface="Arial"/>
              </a:rPr>
              <a:t>Contrôle qualité </a:t>
            </a:r>
          </a:p>
        </p:txBody>
      </p:sp>
      <p:sp>
        <p:nvSpPr>
          <p:cNvPr id="33" name="Rectangle avec coins arrondis en diagonale 32"/>
          <p:cNvSpPr/>
          <p:nvPr/>
        </p:nvSpPr>
        <p:spPr bwMode="auto">
          <a:xfrm>
            <a:off x="8552055" y="3724416"/>
            <a:ext cx="3366657" cy="53999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de recherche </a:t>
            </a:r>
          </a:p>
          <a:p>
            <a:pPr algn="ctr"/>
            <a:r>
              <a:rPr lang="fr-FR" sz="1600" b="1" kern="0" dirty="0">
                <a:solidFill>
                  <a:srgbClr val="C00000">
                    <a:lumMod val="75000"/>
                  </a:srgbClr>
                </a:solidFill>
                <a:latin typeface="News Gothic MT"/>
                <a:cs typeface="Arial"/>
              </a:rPr>
              <a:t>et de développement</a:t>
            </a:r>
          </a:p>
        </p:txBody>
      </p:sp>
      <p:pic>
        <p:nvPicPr>
          <p:cNvPr id="35" name="Picture 2" descr="Postes de sécurité microbiolo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La donne a changé pour le financement des biotechs thérapeutiques en Europ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18730" y="1157730"/>
            <a:ext cx="3268964" cy="218174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7" name="Picture 2" descr="Boîte De Pétri Avec Des Bactéries Rouges, Le Travail De Laboratoire Banque  D'Images et Photos Libres De Droits. Image 221000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a:blip r:embed="rId13"/>
          <a:stretch>
            <a:fillRect/>
          </a:stretch>
        </p:blipFill>
        <p:spPr>
          <a:xfrm>
            <a:off x="8200630" y="2025834"/>
            <a:ext cx="1039433" cy="1415444"/>
          </a:xfrm>
          <a:prstGeom prst="rect">
            <a:avLst/>
          </a:prstGeom>
          <a:ln w="25400">
            <a:solidFill>
              <a:schemeClr val="tx1"/>
            </a:solidFill>
          </a:ln>
        </p:spPr>
      </p:pic>
      <p:sp>
        <p:nvSpPr>
          <p:cNvPr id="25" name="ZoneTexte 24"/>
          <p:cNvSpPr txBox="1"/>
          <p:nvPr/>
        </p:nvSpPr>
        <p:spPr>
          <a:xfrm rot="19822117">
            <a:off x="4690000" y="3699246"/>
            <a:ext cx="3132750" cy="663259"/>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400" dirty="0"/>
              <a:t>Contrôle de la production et </a:t>
            </a:r>
            <a:endParaRPr lang="fr-FR" sz="1400" dirty="0" smtClean="0"/>
          </a:p>
          <a:p>
            <a:r>
              <a:rPr lang="fr-FR" sz="1400" dirty="0" smtClean="0"/>
              <a:t>de </a:t>
            </a:r>
            <a:r>
              <a:rPr lang="fr-FR" sz="1400" dirty="0"/>
              <a:t>l’environnement de production</a:t>
            </a:r>
          </a:p>
        </p:txBody>
      </p:sp>
      <p:cxnSp>
        <p:nvCxnSpPr>
          <p:cNvPr id="24" name="Connecteur droit avec flèche 23"/>
          <p:cNvCxnSpPr/>
          <p:nvPr/>
        </p:nvCxnSpPr>
        <p:spPr>
          <a:xfrm flipH="1">
            <a:off x="3885988" y="2457396"/>
            <a:ext cx="4314642" cy="2487780"/>
          </a:xfrm>
          <a:prstGeom prst="straightConnector1">
            <a:avLst/>
          </a:prstGeom>
          <a:ln w="73025">
            <a:solidFill>
              <a:srgbClr val="FFC000"/>
            </a:solidFill>
            <a:headEnd type="triangle" w="lg" len="med"/>
            <a:tailEnd type="none" w="lg" len="lg"/>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1492288373"/>
      </p:ext>
    </p:extLst>
  </p:cSld>
  <p:clrMapOvr>
    <a:masterClrMapping/>
  </p:clrMapOvr>
  <mc:AlternateContent xmlns:mc="http://schemas.openxmlformats.org/markup-compatibility/2006" xmlns:p14="http://schemas.microsoft.com/office/powerpoint/2010/main">
    <mc:Choice Requires="p14">
      <p:transition spd="slow" p14:dur="2000" advTm="28920"/>
    </mc:Choice>
    <mc:Fallback xmlns="">
      <p:transition spd="slow" advTm="289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nvSpPr>
        <p:spPr>
          <a:xfrm rot="2160735">
            <a:off x="4670431" y="2847736"/>
            <a:ext cx="3551157" cy="540692"/>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t>Développement du </a:t>
            </a:r>
            <a:r>
              <a:rPr lang="fr-FR" sz="1600" dirty="0" smtClean="0"/>
              <a:t>procédé </a:t>
            </a:r>
            <a:r>
              <a:rPr lang="fr-FR" sz="1600" dirty="0"/>
              <a:t>de fabrication </a:t>
            </a:r>
          </a:p>
        </p:txBody>
      </p:sp>
      <p:sp>
        <p:nvSpPr>
          <p:cNvPr id="34" name="ZoneTexte 33"/>
          <p:cNvSpPr txBox="1"/>
          <p:nvPr/>
        </p:nvSpPr>
        <p:spPr>
          <a:xfrm rot="592629">
            <a:off x="4264255" y="5339461"/>
            <a:ext cx="3519906" cy="681382"/>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smtClean="0"/>
              <a:t>Recherche </a:t>
            </a:r>
            <a:r>
              <a:rPr lang="fr-FR" sz="1600" dirty="0"/>
              <a:t>de nouveaux vaccins </a:t>
            </a:r>
            <a:r>
              <a:rPr lang="fr-FR" sz="1600" dirty="0" smtClean="0"/>
              <a:t>et biomédicaments</a:t>
            </a:r>
            <a:endParaRPr lang="fr-FR" sz="1600" dirty="0"/>
          </a:p>
        </p:txBody>
      </p:sp>
      <p:cxnSp>
        <p:nvCxnSpPr>
          <p:cNvPr id="24" name="Connecteur droit avec flèche 23"/>
          <p:cNvCxnSpPr/>
          <p:nvPr/>
        </p:nvCxnSpPr>
        <p:spPr>
          <a:xfrm flipH="1" flipV="1">
            <a:off x="3899055" y="4907147"/>
            <a:ext cx="4633608" cy="811973"/>
          </a:xfrm>
          <a:prstGeom prst="straightConnector1">
            <a:avLst/>
          </a:prstGeom>
          <a:ln w="66675">
            <a:solidFill>
              <a:srgbClr val="FFC000"/>
            </a:solidFill>
            <a:headEnd type="none" w="lg" len="med"/>
            <a:tailEnd type="triangle" w="lg" len="lg"/>
          </a:ln>
        </p:spPr>
        <p:style>
          <a:lnRef idx="1">
            <a:schemeClr val="accent4"/>
          </a:lnRef>
          <a:fillRef idx="0">
            <a:schemeClr val="accent4"/>
          </a:fillRef>
          <a:effectRef idx="0">
            <a:schemeClr val="accent4"/>
          </a:effectRef>
          <a:fontRef idx="minor">
            <a:schemeClr val="tx1"/>
          </a:fontRef>
        </p:style>
      </p:cxnSp>
      <p:sp>
        <p:nvSpPr>
          <p:cNvPr id="21" name="Rectangle avec coins arrondis en diagonale 20"/>
          <p:cNvSpPr/>
          <p:nvPr/>
        </p:nvSpPr>
        <p:spPr bwMode="auto">
          <a:xfrm>
            <a:off x="6084495" y="83920"/>
            <a:ext cx="5834217"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smtClean="0">
                <a:solidFill>
                  <a:srgbClr val="C00000">
                    <a:lumMod val="75000"/>
                  </a:srgbClr>
                </a:solidFill>
                <a:latin typeface="News Gothic MT"/>
                <a:cs typeface="Arial"/>
              </a:rPr>
              <a:t>Laboratoire de Recherche et développement</a:t>
            </a:r>
            <a:endParaRPr lang="fr-FR" sz="2000" b="1" kern="0" dirty="0">
              <a:solidFill>
                <a:srgbClr val="C00000">
                  <a:lumMod val="75000"/>
                </a:srgbClr>
              </a:solidFill>
              <a:latin typeface="News Gothic MT"/>
              <a:cs typeface="Arial"/>
            </a:endParaRPr>
          </a:p>
        </p:txBody>
      </p:sp>
      <p:cxnSp>
        <p:nvCxnSpPr>
          <p:cNvPr id="26" name="Connecteur droit avec flèche 25"/>
          <p:cNvCxnSpPr>
            <a:endCxn id="23" idx="3"/>
          </p:cNvCxnSpPr>
          <p:nvPr/>
        </p:nvCxnSpPr>
        <p:spPr>
          <a:xfrm flipH="1" flipV="1">
            <a:off x="3989431" y="1756697"/>
            <a:ext cx="4562624" cy="3310180"/>
          </a:xfrm>
          <a:prstGeom prst="straightConnector1">
            <a:avLst/>
          </a:prstGeom>
          <a:ln w="66675">
            <a:solidFill>
              <a:srgbClr val="FFC000"/>
            </a:solidFill>
            <a:headEnd type="none" w="lg" len="med"/>
            <a:tailEnd type="triangle" w="lg" len="lg"/>
          </a:ln>
        </p:spPr>
        <p:style>
          <a:lnRef idx="1">
            <a:schemeClr val="accent4"/>
          </a:lnRef>
          <a:fillRef idx="0">
            <a:schemeClr val="accent4"/>
          </a:fillRef>
          <a:effectRef idx="0">
            <a:schemeClr val="accent4"/>
          </a:effectRef>
          <a:fontRef idx="minor">
            <a:schemeClr val="tx1"/>
          </a:fontRef>
        </p:style>
      </p:cxnSp>
      <p:sp>
        <p:nvSpPr>
          <p:cNvPr id="20" name="Rectangle avec coins arrondis en diagonale 19"/>
          <p:cNvSpPr/>
          <p:nvPr/>
        </p:nvSpPr>
        <p:spPr bwMode="auto">
          <a:xfrm>
            <a:off x="340251" y="460397"/>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2" name="Rectangle avec coins arrondis en diagonale 21"/>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pic>
        <p:nvPicPr>
          <p:cNvPr id="23" name="Image 22"/>
          <p:cNvPicPr>
            <a:picLocks noChangeAspect="1"/>
          </p:cNvPicPr>
          <p:nvPr/>
        </p:nvPicPr>
        <p:blipFill>
          <a:blip r:embed="rId4"/>
          <a:stretch>
            <a:fillRect/>
          </a:stretch>
        </p:blipFill>
        <p:spPr>
          <a:xfrm>
            <a:off x="2611300" y="833056"/>
            <a:ext cx="1378131" cy="1847282"/>
          </a:xfrm>
          <a:prstGeom prst="rect">
            <a:avLst/>
          </a:prstGeom>
        </p:spPr>
      </p:pic>
      <p:pic>
        <p:nvPicPr>
          <p:cNvPr id="27" name="Image 26"/>
          <p:cNvPicPr>
            <a:picLocks noChangeAspect="1"/>
          </p:cNvPicPr>
          <p:nvPr/>
        </p:nvPicPr>
        <p:blipFill>
          <a:blip r:embed="rId5"/>
          <a:stretch>
            <a:fillRect/>
          </a:stretch>
        </p:blipFill>
        <p:spPr>
          <a:xfrm>
            <a:off x="355492" y="867509"/>
            <a:ext cx="2255808" cy="2395502"/>
          </a:xfrm>
          <a:prstGeom prst="rect">
            <a:avLst/>
          </a:prstGeom>
        </p:spPr>
      </p:pic>
      <p:pic>
        <p:nvPicPr>
          <p:cNvPr id="28" name="Image 27"/>
          <p:cNvPicPr>
            <a:picLocks noChangeAspect="1"/>
          </p:cNvPicPr>
          <p:nvPr/>
        </p:nvPicPr>
        <p:blipFill>
          <a:blip r:embed="rId6"/>
          <a:stretch>
            <a:fillRect/>
          </a:stretch>
        </p:blipFill>
        <p:spPr>
          <a:xfrm>
            <a:off x="1971944" y="2457396"/>
            <a:ext cx="888975" cy="969981"/>
          </a:xfrm>
          <a:prstGeom prst="rect">
            <a:avLst/>
          </a:prstGeom>
        </p:spPr>
      </p:pic>
      <p:pic>
        <p:nvPicPr>
          <p:cNvPr id="29" name="Image 28"/>
          <p:cNvPicPr>
            <a:picLocks noChangeAspect="1"/>
          </p:cNvPicPr>
          <p:nvPr/>
        </p:nvPicPr>
        <p:blipFill>
          <a:blip r:embed="rId7"/>
          <a:stretch>
            <a:fillRect/>
          </a:stretch>
        </p:blipFill>
        <p:spPr>
          <a:xfrm>
            <a:off x="268538" y="4235004"/>
            <a:ext cx="1632930" cy="2429955"/>
          </a:xfrm>
          <a:prstGeom prst="rect">
            <a:avLst/>
          </a:prstGeom>
        </p:spPr>
      </p:pic>
      <p:pic>
        <p:nvPicPr>
          <p:cNvPr id="30" name="Image 29"/>
          <p:cNvPicPr>
            <a:picLocks noChangeAspect="1"/>
          </p:cNvPicPr>
          <p:nvPr/>
        </p:nvPicPr>
        <p:blipFill>
          <a:blip r:embed="rId8"/>
          <a:stretch>
            <a:fillRect/>
          </a:stretch>
        </p:blipFill>
        <p:spPr>
          <a:xfrm>
            <a:off x="1896732" y="4235975"/>
            <a:ext cx="2002322" cy="2428984"/>
          </a:xfrm>
          <a:prstGeom prst="rect">
            <a:avLst/>
          </a:prstGeom>
        </p:spPr>
      </p:pic>
      <p:pic>
        <p:nvPicPr>
          <p:cNvPr id="31" name="Picture 8" descr="Sanofi récupère un actif prometteur de Teva contre les maladies inflammatoires de l’intest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9302" y="5951008"/>
            <a:ext cx="1267633" cy="846032"/>
          </a:xfrm>
          <a:prstGeom prst="rect">
            <a:avLst/>
          </a:prstGeom>
          <a:extLst>
            <a:ext uri="{909E8E84-426E-40DD-AFC4-6F175D3DCCD1}">
              <a14:hiddenFill xmlns:a14="http://schemas.microsoft.com/office/drawing/2010/main">
                <a:solidFill>
                  <a:srgbClr val="FFFFFF"/>
                </a:solidFill>
              </a14:hiddenFill>
            </a:ext>
          </a:extLst>
        </p:spPr>
      </p:pic>
      <p:sp>
        <p:nvSpPr>
          <p:cNvPr id="32" name="Rectangle avec coins arrondis en diagonale 31"/>
          <p:cNvSpPr/>
          <p:nvPr/>
        </p:nvSpPr>
        <p:spPr bwMode="auto">
          <a:xfrm>
            <a:off x="8618388" y="577331"/>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a:t>
            </a:r>
          </a:p>
          <a:p>
            <a:pPr algn="ctr"/>
            <a:r>
              <a:rPr lang="fr-FR" sz="1600" b="1" kern="0" dirty="0">
                <a:solidFill>
                  <a:srgbClr val="C00000">
                    <a:lumMod val="75000"/>
                  </a:srgbClr>
                </a:solidFill>
                <a:latin typeface="News Gothic MT"/>
                <a:cs typeface="Arial"/>
              </a:rPr>
              <a:t>Contrôle qualité </a:t>
            </a:r>
          </a:p>
        </p:txBody>
      </p:sp>
      <p:sp>
        <p:nvSpPr>
          <p:cNvPr id="35" name="Rectangle avec coins arrondis en diagonale 34"/>
          <p:cNvSpPr/>
          <p:nvPr/>
        </p:nvSpPr>
        <p:spPr bwMode="auto">
          <a:xfrm>
            <a:off x="8532663" y="3715331"/>
            <a:ext cx="3366657" cy="504881"/>
          </a:xfrm>
          <a:prstGeom prst="round2DiagRect">
            <a:avLst/>
          </a:prstGeom>
          <a:solidFill>
            <a:srgbClr val="FEFE9B"/>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de recherche </a:t>
            </a:r>
          </a:p>
          <a:p>
            <a:pPr algn="ctr"/>
            <a:r>
              <a:rPr lang="fr-FR" b="1" kern="0" dirty="0">
                <a:solidFill>
                  <a:srgbClr val="C00000">
                    <a:lumMod val="75000"/>
                  </a:srgbClr>
                </a:solidFill>
                <a:latin typeface="News Gothic MT"/>
                <a:cs typeface="Arial"/>
              </a:rPr>
              <a:t>et de développement</a:t>
            </a:r>
          </a:p>
        </p:txBody>
      </p:sp>
      <p:pic>
        <p:nvPicPr>
          <p:cNvPr id="43" name="Picture 2" descr="Postes de sécurité microbiolo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5629" y="4220212"/>
            <a:ext cx="3363083" cy="250590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45" name="Picture 16" descr="La donne a changé pour le financement des biotechs thérapeutiques en Europ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7780" y="1157730"/>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Boîte De Pétri Avec Des Bactéries Rouges, Le Travail De Laboratoire Banque  D'Images et Photos Libres De Droits. Image 221000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 name="Image 50"/>
          <p:cNvPicPr>
            <a:picLocks noChangeAspect="1"/>
          </p:cNvPicPr>
          <p:nvPr/>
        </p:nvPicPr>
        <p:blipFill>
          <a:blip r:embed="rId13"/>
          <a:stretch>
            <a:fillRect/>
          </a:stretch>
        </p:blipFill>
        <p:spPr>
          <a:xfrm>
            <a:off x="8200630" y="2025834"/>
            <a:ext cx="1039433" cy="1415444"/>
          </a:xfrm>
          <a:prstGeom prst="rect">
            <a:avLst/>
          </a:prstGeom>
        </p:spPr>
      </p:pic>
    </p:spTree>
    <p:custDataLst>
      <p:tags r:id="rId1"/>
    </p:custDataLst>
    <p:extLst>
      <p:ext uri="{BB962C8B-B14F-4D97-AF65-F5344CB8AC3E}">
        <p14:creationId xmlns:p14="http://schemas.microsoft.com/office/powerpoint/2010/main" val="4115052741"/>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p:cNvSpPr txBox="1"/>
          <p:nvPr/>
        </p:nvSpPr>
        <p:spPr>
          <a:xfrm rot="20010495">
            <a:off x="6470214" y="815089"/>
            <a:ext cx="1941265" cy="1040831"/>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solidFill>
                  <a:schemeClr val="accent2"/>
                </a:solidFill>
              </a:rPr>
              <a:t>Contrôle de la production </a:t>
            </a:r>
            <a:r>
              <a:rPr lang="fr-FR" sz="1600" dirty="0" smtClean="0">
                <a:solidFill>
                  <a:schemeClr val="accent2"/>
                </a:solidFill>
              </a:rPr>
              <a:t>et de </a:t>
            </a:r>
            <a:r>
              <a:rPr lang="fr-FR" sz="1600" dirty="0">
                <a:solidFill>
                  <a:schemeClr val="accent2"/>
                </a:solidFill>
              </a:rPr>
              <a:t>l’ environnement de production</a:t>
            </a:r>
          </a:p>
        </p:txBody>
      </p:sp>
      <p:sp>
        <p:nvSpPr>
          <p:cNvPr id="30" name="Rectangle avec coins arrondis en diagonale 29"/>
          <p:cNvSpPr/>
          <p:nvPr/>
        </p:nvSpPr>
        <p:spPr bwMode="auto">
          <a:xfrm>
            <a:off x="355491" y="65615"/>
            <a:ext cx="11522678" cy="358513"/>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smtClean="0">
                <a:solidFill>
                  <a:srgbClr val="C00000">
                    <a:lumMod val="75000"/>
                  </a:srgbClr>
                </a:solidFill>
                <a:latin typeface="News Gothic MT"/>
                <a:cs typeface="Arial"/>
              </a:rPr>
              <a:t>Le service </a:t>
            </a:r>
            <a:r>
              <a:rPr lang="fr-FR" sz="2000" b="1" kern="0" dirty="0" smtClean="0">
                <a:solidFill>
                  <a:srgbClr val="C00000">
                    <a:lumMod val="75000"/>
                  </a:srgbClr>
                </a:solidFill>
                <a:latin typeface="News Gothic MT"/>
                <a:cs typeface="Arial"/>
              </a:rPr>
              <a:t>Qualité</a:t>
            </a:r>
            <a:endParaRPr lang="fr-FR" sz="2000" b="1" kern="0" dirty="0">
              <a:solidFill>
                <a:srgbClr val="C00000">
                  <a:lumMod val="75000"/>
                </a:srgbClr>
              </a:solidFill>
              <a:latin typeface="News Gothic MT"/>
              <a:cs typeface="Arial"/>
            </a:endParaRPr>
          </a:p>
        </p:txBody>
      </p:sp>
      <p:sp>
        <p:nvSpPr>
          <p:cNvPr id="27" name="Rectangle avec coins arrondis en diagonale 26"/>
          <p:cNvSpPr/>
          <p:nvPr/>
        </p:nvSpPr>
        <p:spPr bwMode="auto">
          <a:xfrm>
            <a:off x="355491" y="543525"/>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8" name="Rectangle avec coins arrondis en diagonale 27"/>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34" name="Rectangle avec coins arrondis en diagonale 33"/>
          <p:cNvSpPr/>
          <p:nvPr/>
        </p:nvSpPr>
        <p:spPr bwMode="auto">
          <a:xfrm>
            <a:off x="8589813" y="577331"/>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a:t>
            </a:r>
          </a:p>
          <a:p>
            <a:pPr algn="ctr"/>
            <a:r>
              <a:rPr lang="fr-FR" sz="1600" b="1" kern="0" dirty="0">
                <a:solidFill>
                  <a:srgbClr val="C00000">
                    <a:lumMod val="75000"/>
                  </a:srgbClr>
                </a:solidFill>
                <a:latin typeface="News Gothic MT"/>
                <a:cs typeface="Arial"/>
              </a:rPr>
              <a:t>Contrôle qualité </a:t>
            </a:r>
          </a:p>
        </p:txBody>
      </p:sp>
      <p:sp>
        <p:nvSpPr>
          <p:cNvPr id="50" name="Rectangle avec coins arrondis en diagonale 49"/>
          <p:cNvSpPr/>
          <p:nvPr/>
        </p:nvSpPr>
        <p:spPr bwMode="auto">
          <a:xfrm>
            <a:off x="8552055" y="3724416"/>
            <a:ext cx="3366657" cy="53999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de recherche </a:t>
            </a:r>
          </a:p>
          <a:p>
            <a:pPr algn="ctr"/>
            <a:r>
              <a:rPr lang="fr-FR" sz="1600" b="1" kern="0" dirty="0">
                <a:solidFill>
                  <a:srgbClr val="C00000">
                    <a:lumMod val="75000"/>
                  </a:srgbClr>
                </a:solidFill>
                <a:latin typeface="News Gothic MT"/>
                <a:cs typeface="Arial"/>
              </a:rPr>
              <a:t>et de développement</a:t>
            </a:r>
          </a:p>
        </p:txBody>
      </p:sp>
      <p:sp>
        <p:nvSpPr>
          <p:cNvPr id="53" name="Rectangle avec coins arrondis en diagonale 52"/>
          <p:cNvSpPr/>
          <p:nvPr/>
        </p:nvSpPr>
        <p:spPr bwMode="auto">
          <a:xfrm>
            <a:off x="4546517" y="2226265"/>
            <a:ext cx="2759927" cy="485776"/>
          </a:xfrm>
          <a:prstGeom prst="round2DiagRect">
            <a:avLst/>
          </a:prstGeom>
          <a:solidFill>
            <a:srgbClr val="BECFB2"/>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54" name="Rectangle 53"/>
          <p:cNvSpPr/>
          <p:nvPr/>
        </p:nvSpPr>
        <p:spPr>
          <a:xfrm flipH="1">
            <a:off x="2595124" y="2773370"/>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57" name="Image 56"/>
          <p:cNvPicPr>
            <a:picLocks noChangeAspect="1"/>
          </p:cNvPicPr>
          <p:nvPr/>
        </p:nvPicPr>
        <p:blipFill>
          <a:blip r:embed="rId3"/>
          <a:stretch>
            <a:fillRect/>
          </a:stretch>
        </p:blipFill>
        <p:spPr>
          <a:xfrm>
            <a:off x="4581936" y="2732747"/>
            <a:ext cx="2711582" cy="1956394"/>
          </a:xfrm>
          <a:prstGeom prst="rect">
            <a:avLst/>
          </a:prstGeom>
          <a:noFill/>
          <a:ln w="25400">
            <a:solidFill>
              <a:schemeClr val="tx1"/>
            </a:solidFill>
          </a:ln>
        </p:spPr>
      </p:pic>
      <p:pic>
        <p:nvPicPr>
          <p:cNvPr id="58" name="Picture 2" descr="Postes de sécurité microbiolog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La donne a changé pour le financement des biotechs thérapeutiques en Euro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205" y="1157730"/>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Boîte De Pétri Avec Des Bactéries Rouges, Le Travail De Laboratoire Banque  D'Images et Photos Libres De Droits. Image 221000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61" name="Image 60"/>
          <p:cNvPicPr>
            <a:picLocks noChangeAspect="1"/>
          </p:cNvPicPr>
          <p:nvPr/>
        </p:nvPicPr>
        <p:blipFill>
          <a:blip r:embed="rId7"/>
          <a:stretch>
            <a:fillRect/>
          </a:stretch>
        </p:blipFill>
        <p:spPr>
          <a:xfrm>
            <a:off x="8200630" y="2025834"/>
            <a:ext cx="1039433" cy="1415444"/>
          </a:xfrm>
          <a:prstGeom prst="rect">
            <a:avLst/>
          </a:prstGeom>
        </p:spPr>
      </p:pic>
      <p:pic>
        <p:nvPicPr>
          <p:cNvPr id="62" name="Image 61"/>
          <p:cNvPicPr>
            <a:picLocks noChangeAspect="1"/>
          </p:cNvPicPr>
          <p:nvPr/>
        </p:nvPicPr>
        <p:blipFill>
          <a:blip r:embed="rId8"/>
          <a:stretch>
            <a:fillRect/>
          </a:stretch>
        </p:blipFill>
        <p:spPr>
          <a:xfrm>
            <a:off x="2611300" y="957748"/>
            <a:ext cx="1378131" cy="1847282"/>
          </a:xfrm>
          <a:prstGeom prst="rect">
            <a:avLst/>
          </a:prstGeom>
        </p:spPr>
      </p:pic>
      <p:pic>
        <p:nvPicPr>
          <p:cNvPr id="63" name="Image 62"/>
          <p:cNvPicPr>
            <a:picLocks noChangeAspect="1"/>
          </p:cNvPicPr>
          <p:nvPr/>
        </p:nvPicPr>
        <p:blipFill>
          <a:blip r:embed="rId9"/>
          <a:stretch>
            <a:fillRect/>
          </a:stretch>
        </p:blipFill>
        <p:spPr>
          <a:xfrm>
            <a:off x="355492" y="950637"/>
            <a:ext cx="2255808" cy="2395502"/>
          </a:xfrm>
          <a:prstGeom prst="rect">
            <a:avLst/>
          </a:prstGeom>
        </p:spPr>
      </p:pic>
      <p:pic>
        <p:nvPicPr>
          <p:cNvPr id="64" name="Image 63"/>
          <p:cNvPicPr>
            <a:picLocks noChangeAspect="1"/>
          </p:cNvPicPr>
          <p:nvPr/>
        </p:nvPicPr>
        <p:blipFill>
          <a:blip r:embed="rId10"/>
          <a:stretch>
            <a:fillRect/>
          </a:stretch>
        </p:blipFill>
        <p:spPr>
          <a:xfrm>
            <a:off x="1971944" y="2457396"/>
            <a:ext cx="888975" cy="969981"/>
          </a:xfrm>
          <a:prstGeom prst="rect">
            <a:avLst/>
          </a:prstGeom>
        </p:spPr>
      </p:pic>
      <p:pic>
        <p:nvPicPr>
          <p:cNvPr id="65" name="Image 64"/>
          <p:cNvPicPr>
            <a:picLocks noChangeAspect="1"/>
          </p:cNvPicPr>
          <p:nvPr/>
        </p:nvPicPr>
        <p:blipFill>
          <a:blip r:embed="rId11"/>
          <a:stretch>
            <a:fillRect/>
          </a:stretch>
        </p:blipFill>
        <p:spPr>
          <a:xfrm>
            <a:off x="268538" y="4235004"/>
            <a:ext cx="1632930" cy="2429955"/>
          </a:xfrm>
          <a:prstGeom prst="rect">
            <a:avLst/>
          </a:prstGeom>
        </p:spPr>
      </p:pic>
      <p:pic>
        <p:nvPicPr>
          <p:cNvPr id="66" name="Image 65"/>
          <p:cNvPicPr>
            <a:picLocks noChangeAspect="1"/>
          </p:cNvPicPr>
          <p:nvPr/>
        </p:nvPicPr>
        <p:blipFill>
          <a:blip r:embed="rId12"/>
          <a:stretch>
            <a:fillRect/>
          </a:stretch>
        </p:blipFill>
        <p:spPr>
          <a:xfrm>
            <a:off x="1896732" y="4235975"/>
            <a:ext cx="2002322" cy="2428984"/>
          </a:xfrm>
          <a:prstGeom prst="rect">
            <a:avLst/>
          </a:prstGeom>
        </p:spPr>
      </p:pic>
      <p:pic>
        <p:nvPicPr>
          <p:cNvPr id="67" name="Picture 8" descr="Sanofi récupère un actif prometteur de Teva contre les maladies inflammatoires de l’intesti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42973" y="5910566"/>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68" name="Image 67"/>
          <p:cNvPicPr>
            <a:picLocks noChangeAspect="1"/>
          </p:cNvPicPr>
          <p:nvPr/>
        </p:nvPicPr>
        <p:blipFill>
          <a:blip r:embed="rId14"/>
          <a:stretch>
            <a:fillRect/>
          </a:stretch>
        </p:blipFill>
        <p:spPr>
          <a:xfrm>
            <a:off x="5980485" y="3828168"/>
            <a:ext cx="1421178" cy="1089570"/>
          </a:xfrm>
          <a:prstGeom prst="rect">
            <a:avLst/>
          </a:prstGeom>
          <a:noFill/>
          <a:ln w="25400">
            <a:solidFill>
              <a:schemeClr val="tx1"/>
            </a:solidFill>
          </a:ln>
        </p:spPr>
      </p:pic>
      <p:cxnSp>
        <p:nvCxnSpPr>
          <p:cNvPr id="52" name="Connecteur droit avec flèche 51"/>
          <p:cNvCxnSpPr>
            <a:endCxn id="66" idx="3"/>
          </p:cNvCxnSpPr>
          <p:nvPr/>
        </p:nvCxnSpPr>
        <p:spPr>
          <a:xfrm flipH="1">
            <a:off x="3899054" y="4689141"/>
            <a:ext cx="1234055" cy="761326"/>
          </a:xfrm>
          <a:prstGeom prst="straightConnector1">
            <a:avLst/>
          </a:prstGeom>
          <a:ln w="73025">
            <a:solidFill>
              <a:srgbClr val="FFC000"/>
            </a:solidFill>
            <a:headEnd type="triangle" w="lg" len="med"/>
            <a:tailEnd type="triangle" w="lg" len="lg"/>
          </a:ln>
        </p:spPr>
        <p:style>
          <a:lnRef idx="1">
            <a:schemeClr val="accent4"/>
          </a:lnRef>
          <a:fillRef idx="0">
            <a:schemeClr val="accent4"/>
          </a:fillRef>
          <a:effectRef idx="0">
            <a:schemeClr val="accent4"/>
          </a:effectRef>
          <a:fontRef idx="minor">
            <a:schemeClr val="tx1"/>
          </a:fontRef>
        </p:style>
      </p:cxnSp>
      <p:cxnSp>
        <p:nvCxnSpPr>
          <p:cNvPr id="55" name="Connecteur droit avec flèche 54"/>
          <p:cNvCxnSpPr/>
          <p:nvPr/>
        </p:nvCxnSpPr>
        <p:spPr>
          <a:xfrm flipH="1">
            <a:off x="7337579" y="1600200"/>
            <a:ext cx="1214476" cy="678214"/>
          </a:xfrm>
          <a:prstGeom prst="straightConnector1">
            <a:avLst/>
          </a:prstGeom>
          <a:ln w="73025">
            <a:solidFill>
              <a:srgbClr val="FFC000"/>
            </a:solidFill>
            <a:headEnd type="triangle" w="lg" len="med"/>
            <a:tailEnd type="triangle" w="lg" len="lg"/>
          </a:ln>
        </p:spPr>
        <p:style>
          <a:lnRef idx="1">
            <a:schemeClr val="accent4"/>
          </a:lnRef>
          <a:fillRef idx="0">
            <a:schemeClr val="accent4"/>
          </a:fillRef>
          <a:effectRef idx="0">
            <a:schemeClr val="accent4"/>
          </a:effectRef>
          <a:fontRef idx="minor">
            <a:schemeClr val="tx1"/>
          </a:fontRef>
        </p:style>
      </p:cxnSp>
      <p:sp>
        <p:nvSpPr>
          <p:cNvPr id="51" name="ZoneTexte 50"/>
          <p:cNvSpPr txBox="1"/>
          <p:nvPr/>
        </p:nvSpPr>
        <p:spPr>
          <a:xfrm rot="19897913">
            <a:off x="3861659" y="5157299"/>
            <a:ext cx="2433225" cy="1044342"/>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solidFill>
                  <a:schemeClr val="accent2"/>
                </a:solidFill>
              </a:rPr>
              <a:t>Contrôle de la production et contrôle de l’ environnement de production</a:t>
            </a:r>
          </a:p>
        </p:txBody>
      </p:sp>
    </p:spTree>
    <p:extLst>
      <p:ext uri="{BB962C8B-B14F-4D97-AF65-F5344CB8AC3E}">
        <p14:creationId xmlns:p14="http://schemas.microsoft.com/office/powerpoint/2010/main" val="1546108636"/>
      </p:ext>
    </p:extLst>
  </p:cSld>
  <p:clrMapOvr>
    <a:masterClrMapping/>
  </p:clrMapOvr>
  <mc:AlternateContent xmlns:mc="http://schemas.openxmlformats.org/markup-compatibility/2006" xmlns:p14="http://schemas.microsoft.com/office/powerpoint/2010/main">
    <mc:Choice Requires="p14">
      <p:transition spd="slow" p14:dur="2000" advTm="21779"/>
    </mc:Choice>
    <mc:Fallback xmlns="">
      <p:transition spd="slow" advTm="217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rot="2849987">
            <a:off x="4029586" y="900636"/>
            <a:ext cx="1705311" cy="863915"/>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t>Amélioration du process de fabrication </a:t>
            </a:r>
          </a:p>
        </p:txBody>
      </p:sp>
      <p:sp>
        <p:nvSpPr>
          <p:cNvPr id="31" name="ZoneTexte 30"/>
          <p:cNvSpPr txBox="1"/>
          <p:nvPr/>
        </p:nvSpPr>
        <p:spPr>
          <a:xfrm rot="2849987">
            <a:off x="6769495" y="5604025"/>
            <a:ext cx="1688268" cy="818320"/>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t>Amélioration du process de fabrication </a:t>
            </a:r>
          </a:p>
        </p:txBody>
      </p:sp>
      <p:sp>
        <p:nvSpPr>
          <p:cNvPr id="29" name="ZoneTexte 28"/>
          <p:cNvSpPr txBox="1"/>
          <p:nvPr/>
        </p:nvSpPr>
        <p:spPr>
          <a:xfrm rot="20010495">
            <a:off x="6470214" y="815089"/>
            <a:ext cx="1941265" cy="1040831"/>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solidFill>
                  <a:schemeClr val="accent2"/>
                </a:solidFill>
              </a:rPr>
              <a:t>Contrôle de la production </a:t>
            </a:r>
            <a:r>
              <a:rPr lang="fr-FR" sz="1600" dirty="0" smtClean="0">
                <a:solidFill>
                  <a:schemeClr val="accent2"/>
                </a:solidFill>
              </a:rPr>
              <a:t>et de </a:t>
            </a:r>
            <a:r>
              <a:rPr lang="fr-FR" sz="1600" dirty="0">
                <a:solidFill>
                  <a:schemeClr val="accent2"/>
                </a:solidFill>
              </a:rPr>
              <a:t>l’ environnement de production</a:t>
            </a:r>
          </a:p>
        </p:txBody>
      </p:sp>
      <p:sp>
        <p:nvSpPr>
          <p:cNvPr id="30" name="Rectangle avec coins arrondis en diagonale 29"/>
          <p:cNvSpPr/>
          <p:nvPr/>
        </p:nvSpPr>
        <p:spPr bwMode="auto">
          <a:xfrm>
            <a:off x="355490" y="59470"/>
            <a:ext cx="11532203" cy="419282"/>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smtClean="0">
                <a:solidFill>
                  <a:srgbClr val="C00000">
                    <a:lumMod val="75000"/>
                  </a:srgbClr>
                </a:solidFill>
                <a:latin typeface="News Gothic MT"/>
                <a:cs typeface="Arial"/>
              </a:rPr>
              <a:t>Le service </a:t>
            </a:r>
            <a:r>
              <a:rPr lang="fr-FR" sz="2000" b="1" kern="0" dirty="0" smtClean="0">
                <a:solidFill>
                  <a:srgbClr val="C00000">
                    <a:lumMod val="75000"/>
                  </a:srgbClr>
                </a:solidFill>
                <a:latin typeface="News Gothic MT"/>
                <a:cs typeface="Arial"/>
              </a:rPr>
              <a:t>Qualité</a:t>
            </a:r>
            <a:endParaRPr lang="fr-FR" sz="2000" b="1" kern="0" dirty="0">
              <a:solidFill>
                <a:srgbClr val="C00000">
                  <a:lumMod val="75000"/>
                </a:srgbClr>
              </a:solidFill>
              <a:latin typeface="News Gothic MT"/>
              <a:cs typeface="Arial"/>
            </a:endParaRPr>
          </a:p>
        </p:txBody>
      </p:sp>
      <p:sp>
        <p:nvSpPr>
          <p:cNvPr id="27" name="Rectangle avec coins arrondis en diagonale 26"/>
          <p:cNvSpPr/>
          <p:nvPr/>
        </p:nvSpPr>
        <p:spPr bwMode="auto">
          <a:xfrm>
            <a:off x="355491" y="575783"/>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8" name="Rectangle avec coins arrondis en diagonale 27"/>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34" name="Rectangle avec coins arrondis en diagonale 33"/>
          <p:cNvSpPr/>
          <p:nvPr/>
        </p:nvSpPr>
        <p:spPr bwMode="auto">
          <a:xfrm>
            <a:off x="8599338" y="580233"/>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a:t>
            </a:r>
          </a:p>
          <a:p>
            <a:pPr algn="ctr"/>
            <a:r>
              <a:rPr lang="fr-FR" sz="1600" b="1" kern="0" dirty="0">
                <a:solidFill>
                  <a:srgbClr val="C00000">
                    <a:lumMod val="75000"/>
                  </a:srgbClr>
                </a:solidFill>
                <a:latin typeface="News Gothic MT"/>
                <a:cs typeface="Arial"/>
              </a:rPr>
              <a:t>Contrôle qualité </a:t>
            </a:r>
          </a:p>
        </p:txBody>
      </p:sp>
      <p:sp>
        <p:nvSpPr>
          <p:cNvPr id="50" name="Rectangle avec coins arrondis en diagonale 49"/>
          <p:cNvSpPr/>
          <p:nvPr/>
        </p:nvSpPr>
        <p:spPr bwMode="auto">
          <a:xfrm>
            <a:off x="8552055" y="3724416"/>
            <a:ext cx="3366657" cy="53999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de recherche </a:t>
            </a:r>
          </a:p>
          <a:p>
            <a:pPr algn="ctr"/>
            <a:r>
              <a:rPr lang="fr-FR" sz="1600" b="1" kern="0" dirty="0">
                <a:solidFill>
                  <a:srgbClr val="C00000">
                    <a:lumMod val="75000"/>
                  </a:srgbClr>
                </a:solidFill>
                <a:latin typeface="News Gothic MT"/>
                <a:cs typeface="Arial"/>
              </a:rPr>
              <a:t>et de développement</a:t>
            </a:r>
          </a:p>
        </p:txBody>
      </p:sp>
      <p:sp>
        <p:nvSpPr>
          <p:cNvPr id="54" name="Rectangle 53"/>
          <p:cNvSpPr/>
          <p:nvPr/>
        </p:nvSpPr>
        <p:spPr>
          <a:xfrm flipH="1">
            <a:off x="2595124" y="2798108"/>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58" name="Picture 2" descr="Postes de sécurité microbiolog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La donne a changé pour le financement des biotechs thérapeutiques en Eur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8730" y="1157730"/>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Boîte De Pétri Avec Des Bactéries Rouges, Le Travail De Laboratoire Banque  D'Images et Photos Libres De Droits. Image 221000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61" name="Image 60"/>
          <p:cNvPicPr>
            <a:picLocks noChangeAspect="1"/>
          </p:cNvPicPr>
          <p:nvPr/>
        </p:nvPicPr>
        <p:blipFill>
          <a:blip r:embed="rId6"/>
          <a:stretch>
            <a:fillRect/>
          </a:stretch>
        </p:blipFill>
        <p:spPr>
          <a:xfrm>
            <a:off x="8200630" y="2025834"/>
            <a:ext cx="1039433" cy="1415444"/>
          </a:xfrm>
          <a:prstGeom prst="rect">
            <a:avLst/>
          </a:prstGeom>
        </p:spPr>
      </p:pic>
      <p:pic>
        <p:nvPicPr>
          <p:cNvPr id="62" name="Image 61"/>
          <p:cNvPicPr>
            <a:picLocks noChangeAspect="1"/>
          </p:cNvPicPr>
          <p:nvPr/>
        </p:nvPicPr>
        <p:blipFill>
          <a:blip r:embed="rId7"/>
          <a:stretch>
            <a:fillRect/>
          </a:stretch>
        </p:blipFill>
        <p:spPr>
          <a:xfrm>
            <a:off x="2611300" y="978196"/>
            <a:ext cx="1378131" cy="1847282"/>
          </a:xfrm>
          <a:prstGeom prst="rect">
            <a:avLst/>
          </a:prstGeom>
        </p:spPr>
      </p:pic>
      <p:pic>
        <p:nvPicPr>
          <p:cNvPr id="63" name="Image 62"/>
          <p:cNvPicPr>
            <a:picLocks noChangeAspect="1"/>
          </p:cNvPicPr>
          <p:nvPr/>
        </p:nvPicPr>
        <p:blipFill>
          <a:blip r:embed="rId8"/>
          <a:stretch>
            <a:fillRect/>
          </a:stretch>
        </p:blipFill>
        <p:spPr>
          <a:xfrm>
            <a:off x="355492" y="954593"/>
            <a:ext cx="2255808" cy="2395502"/>
          </a:xfrm>
          <a:prstGeom prst="rect">
            <a:avLst/>
          </a:prstGeom>
        </p:spPr>
      </p:pic>
      <p:pic>
        <p:nvPicPr>
          <p:cNvPr id="64" name="Image 63"/>
          <p:cNvPicPr>
            <a:picLocks noChangeAspect="1"/>
          </p:cNvPicPr>
          <p:nvPr/>
        </p:nvPicPr>
        <p:blipFill>
          <a:blip r:embed="rId9"/>
          <a:stretch>
            <a:fillRect/>
          </a:stretch>
        </p:blipFill>
        <p:spPr>
          <a:xfrm>
            <a:off x="1971944" y="2544480"/>
            <a:ext cx="888975" cy="969981"/>
          </a:xfrm>
          <a:prstGeom prst="rect">
            <a:avLst/>
          </a:prstGeom>
        </p:spPr>
      </p:pic>
      <p:pic>
        <p:nvPicPr>
          <p:cNvPr id="65" name="Image 64"/>
          <p:cNvPicPr>
            <a:picLocks noChangeAspect="1"/>
          </p:cNvPicPr>
          <p:nvPr/>
        </p:nvPicPr>
        <p:blipFill>
          <a:blip r:embed="rId10"/>
          <a:stretch>
            <a:fillRect/>
          </a:stretch>
        </p:blipFill>
        <p:spPr>
          <a:xfrm>
            <a:off x="268538" y="4235004"/>
            <a:ext cx="1632930" cy="2429955"/>
          </a:xfrm>
          <a:prstGeom prst="rect">
            <a:avLst/>
          </a:prstGeom>
        </p:spPr>
      </p:pic>
      <p:pic>
        <p:nvPicPr>
          <p:cNvPr id="66" name="Image 65"/>
          <p:cNvPicPr>
            <a:picLocks noChangeAspect="1"/>
          </p:cNvPicPr>
          <p:nvPr/>
        </p:nvPicPr>
        <p:blipFill>
          <a:blip r:embed="rId11"/>
          <a:stretch>
            <a:fillRect/>
          </a:stretch>
        </p:blipFill>
        <p:spPr>
          <a:xfrm>
            <a:off x="1896732" y="4235975"/>
            <a:ext cx="2002322" cy="2428984"/>
          </a:xfrm>
          <a:prstGeom prst="rect">
            <a:avLst/>
          </a:prstGeom>
        </p:spPr>
      </p:pic>
      <p:pic>
        <p:nvPicPr>
          <p:cNvPr id="67" name="Picture 8" descr="Sanofi récupère un actif prometteur de Teva contre les maladies inflammatoires de l’intest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9302" y="6011968"/>
            <a:ext cx="1267633" cy="846032"/>
          </a:xfrm>
          <a:prstGeom prst="rect">
            <a:avLst/>
          </a:prstGeom>
          <a:extLst>
            <a:ext uri="{909E8E84-426E-40DD-AFC4-6F175D3DCCD1}">
              <a14:hiddenFill xmlns:a14="http://schemas.microsoft.com/office/drawing/2010/main">
                <a:solidFill>
                  <a:srgbClr val="FFFFFF"/>
                </a:solidFill>
              </a14:hiddenFill>
            </a:ext>
          </a:extLst>
        </p:spPr>
      </p:pic>
      <p:cxnSp>
        <p:nvCxnSpPr>
          <p:cNvPr id="49" name="Connecteur droit avec flèche 48"/>
          <p:cNvCxnSpPr/>
          <p:nvPr/>
        </p:nvCxnSpPr>
        <p:spPr>
          <a:xfrm flipH="1" flipV="1">
            <a:off x="7401663" y="4581525"/>
            <a:ext cx="1150394" cy="1403144"/>
          </a:xfrm>
          <a:prstGeom prst="straightConnector1">
            <a:avLst/>
          </a:prstGeom>
          <a:ln w="73025">
            <a:solidFill>
              <a:srgbClr val="FFC000"/>
            </a:solidFill>
            <a:headEnd type="triangle" w="lg" len="med"/>
            <a:tailEnd type="triangle" w="lg" len="lg"/>
          </a:ln>
        </p:spPr>
        <p:style>
          <a:lnRef idx="1">
            <a:schemeClr val="accent4"/>
          </a:lnRef>
          <a:fillRef idx="0">
            <a:schemeClr val="accent4"/>
          </a:fillRef>
          <a:effectRef idx="0">
            <a:schemeClr val="accent4"/>
          </a:effectRef>
          <a:fontRef idx="minor">
            <a:schemeClr val="tx1"/>
          </a:fontRef>
        </p:style>
      </p:cxnSp>
      <p:cxnSp>
        <p:nvCxnSpPr>
          <p:cNvPr id="52" name="Connecteur droit avec flèche 51"/>
          <p:cNvCxnSpPr>
            <a:endCxn id="66" idx="3"/>
          </p:cNvCxnSpPr>
          <p:nvPr/>
        </p:nvCxnSpPr>
        <p:spPr>
          <a:xfrm flipH="1">
            <a:off x="3899054" y="4819650"/>
            <a:ext cx="1244446" cy="630817"/>
          </a:xfrm>
          <a:prstGeom prst="straightConnector1">
            <a:avLst/>
          </a:prstGeom>
          <a:ln w="73025">
            <a:solidFill>
              <a:srgbClr val="FFC000"/>
            </a:solidFill>
            <a:headEnd type="triangle" w="lg" len="med"/>
            <a:tailEnd type="triangle" w="lg" len="lg"/>
          </a:ln>
        </p:spPr>
        <p:style>
          <a:lnRef idx="1">
            <a:schemeClr val="accent4"/>
          </a:lnRef>
          <a:fillRef idx="0">
            <a:schemeClr val="accent4"/>
          </a:fillRef>
          <a:effectRef idx="0">
            <a:schemeClr val="accent4"/>
          </a:effectRef>
          <a:fontRef idx="minor">
            <a:schemeClr val="tx1"/>
          </a:fontRef>
        </p:style>
      </p:cxnSp>
      <p:cxnSp>
        <p:nvCxnSpPr>
          <p:cNvPr id="55" name="Connecteur droit avec flèche 54"/>
          <p:cNvCxnSpPr/>
          <p:nvPr/>
        </p:nvCxnSpPr>
        <p:spPr>
          <a:xfrm flipH="1">
            <a:off x="7337578" y="1619250"/>
            <a:ext cx="1148007" cy="659164"/>
          </a:xfrm>
          <a:prstGeom prst="straightConnector1">
            <a:avLst/>
          </a:prstGeom>
          <a:ln w="73025">
            <a:solidFill>
              <a:srgbClr val="FFC000"/>
            </a:solidFill>
            <a:headEnd type="triangle" w="lg" len="med"/>
            <a:tailEnd type="triangle" w="lg" len="lg"/>
          </a:ln>
        </p:spPr>
        <p:style>
          <a:lnRef idx="1">
            <a:schemeClr val="accent4"/>
          </a:lnRef>
          <a:fillRef idx="0">
            <a:schemeClr val="accent4"/>
          </a:fillRef>
          <a:effectRef idx="0">
            <a:schemeClr val="accent4"/>
          </a:effectRef>
          <a:fontRef idx="minor">
            <a:schemeClr val="tx1"/>
          </a:fontRef>
        </p:style>
      </p:cxnSp>
      <p:sp>
        <p:nvSpPr>
          <p:cNvPr id="51" name="ZoneTexte 50"/>
          <p:cNvSpPr txBox="1"/>
          <p:nvPr/>
        </p:nvSpPr>
        <p:spPr>
          <a:xfrm rot="19897913">
            <a:off x="3862964" y="5162461"/>
            <a:ext cx="2411494" cy="1044342"/>
          </a:xfrm>
          <a:prstGeom prst="rect">
            <a:avLst/>
          </a:prstGeom>
          <a:solidFill>
            <a:srgbClr val="FCFD04">
              <a:alpha val="16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dirty="0">
                <a:solidFill>
                  <a:schemeClr val="accent2"/>
                </a:solidFill>
              </a:rPr>
              <a:t>Contrôle de la production et contrôle de l’ environnement de production</a:t>
            </a:r>
          </a:p>
        </p:txBody>
      </p:sp>
      <p:sp>
        <p:nvSpPr>
          <p:cNvPr id="32" name="Rectangle avec coins arrondis en diagonale 31"/>
          <p:cNvSpPr/>
          <p:nvPr/>
        </p:nvSpPr>
        <p:spPr bwMode="auto">
          <a:xfrm>
            <a:off x="4567299" y="2226265"/>
            <a:ext cx="2759927" cy="485776"/>
          </a:xfrm>
          <a:prstGeom prst="round2DiagRect">
            <a:avLst/>
          </a:prstGeom>
          <a:solidFill>
            <a:srgbClr val="BECFB2"/>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pic>
        <p:nvPicPr>
          <p:cNvPr id="33" name="Image 32"/>
          <p:cNvPicPr>
            <a:picLocks noChangeAspect="1"/>
          </p:cNvPicPr>
          <p:nvPr/>
        </p:nvPicPr>
        <p:blipFill>
          <a:blip r:embed="rId13"/>
          <a:stretch>
            <a:fillRect/>
          </a:stretch>
        </p:blipFill>
        <p:spPr>
          <a:xfrm>
            <a:off x="4581936" y="2732747"/>
            <a:ext cx="2711582" cy="1956394"/>
          </a:xfrm>
          <a:prstGeom prst="rect">
            <a:avLst/>
          </a:prstGeom>
          <a:noFill/>
          <a:ln w="25400">
            <a:solidFill>
              <a:schemeClr val="tx1"/>
            </a:solidFill>
          </a:ln>
        </p:spPr>
      </p:pic>
      <p:pic>
        <p:nvPicPr>
          <p:cNvPr id="35" name="Image 34"/>
          <p:cNvPicPr>
            <a:picLocks noChangeAspect="1"/>
          </p:cNvPicPr>
          <p:nvPr/>
        </p:nvPicPr>
        <p:blipFill>
          <a:blip r:embed="rId14"/>
          <a:stretch>
            <a:fillRect/>
          </a:stretch>
        </p:blipFill>
        <p:spPr>
          <a:xfrm>
            <a:off x="5980485" y="3828168"/>
            <a:ext cx="1421178" cy="1089570"/>
          </a:xfrm>
          <a:prstGeom prst="rect">
            <a:avLst/>
          </a:prstGeom>
          <a:noFill/>
          <a:ln w="25400">
            <a:solidFill>
              <a:schemeClr val="tx1"/>
            </a:solidFill>
          </a:ln>
        </p:spPr>
      </p:pic>
      <p:cxnSp>
        <p:nvCxnSpPr>
          <p:cNvPr id="56" name="Connecteur droit avec flèche 55"/>
          <p:cNvCxnSpPr/>
          <p:nvPr/>
        </p:nvCxnSpPr>
        <p:spPr>
          <a:xfrm flipH="1" flipV="1">
            <a:off x="3989431" y="1619250"/>
            <a:ext cx="630605" cy="752475"/>
          </a:xfrm>
          <a:prstGeom prst="straightConnector1">
            <a:avLst/>
          </a:prstGeom>
          <a:ln w="73025">
            <a:solidFill>
              <a:srgbClr val="FFC000"/>
            </a:solidFill>
            <a:headEnd type="triangle" w="lg" len="med"/>
            <a:tailEnd type="triangle" w="lg" len="lg"/>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44494077"/>
      </p:ext>
    </p:extLst>
  </p:cSld>
  <p:clrMapOvr>
    <a:masterClrMapping/>
  </p:clrMapOvr>
  <mc:AlternateContent xmlns:mc="http://schemas.openxmlformats.org/markup-compatibility/2006" xmlns:p14="http://schemas.microsoft.com/office/powerpoint/2010/main">
    <mc:Choice Requires="p14">
      <p:transition spd="slow" p14:dur="2000" advTm="7168"/>
    </mc:Choice>
    <mc:Fallback xmlns="">
      <p:transition spd="slow" advTm="716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p:cNvPicPr>
            <a:picLocks noChangeAspect="1"/>
          </p:cNvPicPr>
          <p:nvPr/>
        </p:nvPicPr>
        <p:blipFill>
          <a:blip r:embed="rId3"/>
          <a:stretch>
            <a:fillRect/>
          </a:stretch>
        </p:blipFill>
        <p:spPr>
          <a:xfrm>
            <a:off x="5764055" y="4290688"/>
            <a:ext cx="1406294" cy="1028292"/>
          </a:xfrm>
          <a:prstGeom prst="rect">
            <a:avLst/>
          </a:prstGeom>
          <a:ln>
            <a:solidFill>
              <a:schemeClr val="tx1"/>
            </a:solidFill>
          </a:ln>
        </p:spPr>
      </p:pic>
      <p:sp>
        <p:nvSpPr>
          <p:cNvPr id="24" name="Rectangle avec coins arrondis en diagonale 23"/>
          <p:cNvSpPr/>
          <p:nvPr/>
        </p:nvSpPr>
        <p:spPr bwMode="auto">
          <a:xfrm>
            <a:off x="408008" y="114943"/>
            <a:ext cx="11498736" cy="346730"/>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rgbClr val="C00000">
                    <a:lumMod val="75000"/>
                  </a:srgbClr>
                </a:solidFill>
                <a:latin typeface="News Gothic MT"/>
                <a:cs typeface="Arial"/>
              </a:rPr>
              <a:t>FILI</a:t>
            </a:r>
            <a:r>
              <a:rPr lang="fr-FR" sz="2000" b="1" kern="0" cap="all" dirty="0">
                <a:solidFill>
                  <a:srgbClr val="C00000">
                    <a:lumMod val="75000"/>
                  </a:srgbClr>
                </a:solidFill>
                <a:latin typeface="News Gothic MT"/>
                <a:cs typeface="Arial"/>
              </a:rPr>
              <a:t>è</a:t>
            </a:r>
            <a:r>
              <a:rPr lang="fr-FR" sz="2000" b="1" kern="0" dirty="0">
                <a:solidFill>
                  <a:srgbClr val="C00000">
                    <a:lumMod val="75000"/>
                  </a:srgbClr>
                </a:solidFill>
                <a:latin typeface="News Gothic MT"/>
                <a:cs typeface="Arial"/>
              </a:rPr>
              <a:t>RE   </a:t>
            </a:r>
            <a:r>
              <a:rPr lang="fr-FR" sz="2000" b="1" kern="0" dirty="0" smtClean="0">
                <a:solidFill>
                  <a:srgbClr val="C00000">
                    <a:lumMod val="75000"/>
                  </a:srgbClr>
                </a:solidFill>
                <a:latin typeface="News Gothic MT"/>
                <a:cs typeface="Arial"/>
              </a:rPr>
              <a:t>Biotechnologie et Bio-industries</a:t>
            </a:r>
            <a:endParaRPr lang="fr-FR" sz="2000" b="1" kern="0" dirty="0">
              <a:solidFill>
                <a:srgbClr val="C00000">
                  <a:lumMod val="75000"/>
                </a:srgbClr>
              </a:solidFill>
              <a:latin typeface="News Gothic MT"/>
              <a:cs typeface="Arial"/>
            </a:endParaRPr>
          </a:p>
        </p:txBody>
      </p:sp>
      <p:sp>
        <p:nvSpPr>
          <p:cNvPr id="22" name="Rectangle avec coins arrondis en diagonale 21"/>
          <p:cNvSpPr/>
          <p:nvPr/>
        </p:nvSpPr>
        <p:spPr bwMode="auto">
          <a:xfrm>
            <a:off x="355492" y="586889"/>
            <a:ext cx="3633939" cy="411245"/>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3" name="Rectangle avec coins arrondis en diagonale 22"/>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34" name="Rectangle avec coins arrondis en diagonale 33"/>
          <p:cNvSpPr/>
          <p:nvPr/>
        </p:nvSpPr>
        <p:spPr bwMode="auto">
          <a:xfrm>
            <a:off x="8618388" y="580233"/>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a:t>
            </a:r>
          </a:p>
          <a:p>
            <a:pPr algn="ctr"/>
            <a:r>
              <a:rPr lang="fr-FR" sz="1600" b="1" kern="0" dirty="0">
                <a:solidFill>
                  <a:srgbClr val="C00000">
                    <a:lumMod val="75000"/>
                  </a:srgbClr>
                </a:solidFill>
                <a:latin typeface="News Gothic MT"/>
                <a:cs typeface="Arial"/>
              </a:rPr>
              <a:t>Contrôle qualité </a:t>
            </a:r>
          </a:p>
        </p:txBody>
      </p:sp>
      <p:sp>
        <p:nvSpPr>
          <p:cNvPr id="39" name="Rectangle avec coins arrondis en diagonale 38"/>
          <p:cNvSpPr/>
          <p:nvPr/>
        </p:nvSpPr>
        <p:spPr bwMode="auto">
          <a:xfrm>
            <a:off x="8552055" y="3724416"/>
            <a:ext cx="3366657" cy="53999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de recherche </a:t>
            </a:r>
          </a:p>
          <a:p>
            <a:pPr algn="ctr"/>
            <a:r>
              <a:rPr lang="fr-FR" sz="1600" b="1" kern="0" dirty="0">
                <a:solidFill>
                  <a:srgbClr val="C00000">
                    <a:lumMod val="75000"/>
                  </a:srgbClr>
                </a:solidFill>
                <a:latin typeface="News Gothic MT"/>
                <a:cs typeface="Arial"/>
              </a:rPr>
              <a:t>et de développement</a:t>
            </a:r>
          </a:p>
        </p:txBody>
      </p:sp>
      <p:sp>
        <p:nvSpPr>
          <p:cNvPr id="40" name="Rectangle avec coins arrondis en diagonale 39"/>
          <p:cNvSpPr/>
          <p:nvPr/>
        </p:nvSpPr>
        <p:spPr bwMode="auto">
          <a:xfrm>
            <a:off x="4620036" y="2226265"/>
            <a:ext cx="2707190" cy="485776"/>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41" name="Rectangle 40"/>
          <p:cNvSpPr/>
          <p:nvPr/>
        </p:nvSpPr>
        <p:spPr>
          <a:xfrm flipH="1">
            <a:off x="2595124" y="2841650"/>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42" name="Image 41"/>
          <p:cNvPicPr>
            <a:picLocks noChangeAspect="1"/>
          </p:cNvPicPr>
          <p:nvPr/>
        </p:nvPicPr>
        <p:blipFill>
          <a:blip r:embed="rId4"/>
          <a:stretch>
            <a:fillRect/>
          </a:stretch>
        </p:blipFill>
        <p:spPr>
          <a:xfrm>
            <a:off x="4620036" y="2732747"/>
            <a:ext cx="2711582" cy="1956394"/>
          </a:xfrm>
          <a:prstGeom prst="rect">
            <a:avLst/>
          </a:prstGeom>
        </p:spPr>
      </p:pic>
      <p:pic>
        <p:nvPicPr>
          <p:cNvPr id="43" name="Picture 2" descr="Postes de sécurité microbiolog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La donne a changé pour le financement des biotechs thérapeutiques en Eur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7780" y="1157730"/>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Boîte De Pétri Avec Des Bactéries Rouges, Le Travail De Laboratoire Banque  D'Images et Photos Libres De Droits. Image 22100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46" name="Image 45"/>
          <p:cNvPicPr>
            <a:picLocks noChangeAspect="1"/>
          </p:cNvPicPr>
          <p:nvPr/>
        </p:nvPicPr>
        <p:blipFill>
          <a:blip r:embed="rId8"/>
          <a:stretch>
            <a:fillRect/>
          </a:stretch>
        </p:blipFill>
        <p:spPr>
          <a:xfrm>
            <a:off x="8200630" y="2025834"/>
            <a:ext cx="1039433" cy="1415444"/>
          </a:xfrm>
          <a:prstGeom prst="rect">
            <a:avLst/>
          </a:prstGeom>
        </p:spPr>
      </p:pic>
      <p:pic>
        <p:nvPicPr>
          <p:cNvPr id="47" name="Image 46"/>
          <p:cNvPicPr>
            <a:picLocks noChangeAspect="1"/>
          </p:cNvPicPr>
          <p:nvPr/>
        </p:nvPicPr>
        <p:blipFill>
          <a:blip r:embed="rId9"/>
          <a:stretch>
            <a:fillRect/>
          </a:stretch>
        </p:blipFill>
        <p:spPr>
          <a:xfrm>
            <a:off x="2611300" y="992710"/>
            <a:ext cx="1378131" cy="1847282"/>
          </a:xfrm>
          <a:prstGeom prst="rect">
            <a:avLst/>
          </a:prstGeom>
        </p:spPr>
      </p:pic>
      <p:pic>
        <p:nvPicPr>
          <p:cNvPr id="48" name="Image 47"/>
          <p:cNvPicPr>
            <a:picLocks noChangeAspect="1"/>
          </p:cNvPicPr>
          <p:nvPr/>
        </p:nvPicPr>
        <p:blipFill>
          <a:blip r:embed="rId10"/>
          <a:stretch>
            <a:fillRect/>
          </a:stretch>
        </p:blipFill>
        <p:spPr>
          <a:xfrm>
            <a:off x="355492" y="998135"/>
            <a:ext cx="2255808" cy="2395502"/>
          </a:xfrm>
          <a:prstGeom prst="rect">
            <a:avLst/>
          </a:prstGeom>
        </p:spPr>
      </p:pic>
      <p:pic>
        <p:nvPicPr>
          <p:cNvPr id="49" name="Image 48"/>
          <p:cNvPicPr>
            <a:picLocks noChangeAspect="1"/>
          </p:cNvPicPr>
          <p:nvPr/>
        </p:nvPicPr>
        <p:blipFill>
          <a:blip r:embed="rId11"/>
          <a:stretch>
            <a:fillRect/>
          </a:stretch>
        </p:blipFill>
        <p:spPr>
          <a:xfrm>
            <a:off x="1971944" y="2588022"/>
            <a:ext cx="888975" cy="969981"/>
          </a:xfrm>
          <a:prstGeom prst="rect">
            <a:avLst/>
          </a:prstGeom>
        </p:spPr>
      </p:pic>
      <p:pic>
        <p:nvPicPr>
          <p:cNvPr id="50" name="Image 49"/>
          <p:cNvPicPr>
            <a:picLocks noChangeAspect="1"/>
          </p:cNvPicPr>
          <p:nvPr/>
        </p:nvPicPr>
        <p:blipFill>
          <a:blip r:embed="rId12"/>
          <a:stretch>
            <a:fillRect/>
          </a:stretch>
        </p:blipFill>
        <p:spPr>
          <a:xfrm>
            <a:off x="268538" y="4235004"/>
            <a:ext cx="1632930" cy="2429955"/>
          </a:xfrm>
          <a:prstGeom prst="rect">
            <a:avLst/>
          </a:prstGeom>
        </p:spPr>
      </p:pic>
      <p:pic>
        <p:nvPicPr>
          <p:cNvPr id="51" name="Image 50"/>
          <p:cNvPicPr>
            <a:picLocks noChangeAspect="1"/>
          </p:cNvPicPr>
          <p:nvPr/>
        </p:nvPicPr>
        <p:blipFill>
          <a:blip r:embed="rId13"/>
          <a:stretch>
            <a:fillRect/>
          </a:stretch>
        </p:blipFill>
        <p:spPr>
          <a:xfrm>
            <a:off x="1896732" y="4235975"/>
            <a:ext cx="2002322" cy="2428984"/>
          </a:xfrm>
          <a:prstGeom prst="rect">
            <a:avLst/>
          </a:prstGeom>
        </p:spPr>
      </p:pic>
      <p:pic>
        <p:nvPicPr>
          <p:cNvPr id="52" name="Picture 8" descr="Sanofi récupère un actif prometteur de Teva contre les maladies inflammatoires de l’intest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59302" y="6011968"/>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53" name="Image 52"/>
          <p:cNvPicPr>
            <a:picLocks noChangeAspect="1"/>
          </p:cNvPicPr>
          <p:nvPr/>
        </p:nvPicPr>
        <p:blipFill>
          <a:blip r:embed="rId15"/>
          <a:stretch>
            <a:fillRect/>
          </a:stretch>
        </p:blipFill>
        <p:spPr>
          <a:xfrm>
            <a:off x="5906048" y="4165062"/>
            <a:ext cx="1421178" cy="1089570"/>
          </a:xfrm>
          <a:prstGeom prst="rect">
            <a:avLst/>
          </a:prstGeom>
        </p:spPr>
      </p:pic>
      <p:sp>
        <p:nvSpPr>
          <p:cNvPr id="7" name="ZoneTexte 6"/>
          <p:cNvSpPr txBox="1"/>
          <p:nvPr/>
        </p:nvSpPr>
        <p:spPr>
          <a:xfrm>
            <a:off x="3654187" y="4259853"/>
            <a:ext cx="4907593" cy="1195801"/>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400"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3600" dirty="0"/>
              <a:t>Quelles formations ?</a:t>
            </a:r>
          </a:p>
          <a:p>
            <a:r>
              <a:rPr lang="fr-FR" sz="3600" dirty="0"/>
              <a:t>Quels diplômes ?</a:t>
            </a:r>
          </a:p>
        </p:txBody>
      </p:sp>
    </p:spTree>
    <p:extLst>
      <p:ext uri="{BB962C8B-B14F-4D97-AF65-F5344CB8AC3E}">
        <p14:creationId xmlns:p14="http://schemas.microsoft.com/office/powerpoint/2010/main" val="810345579"/>
      </p:ext>
    </p:extLst>
  </p:cSld>
  <p:clrMapOvr>
    <a:masterClrMapping/>
  </p:clrMapOvr>
  <mc:AlternateContent xmlns:mc="http://schemas.openxmlformats.org/markup-compatibility/2006" xmlns:p14="http://schemas.microsoft.com/office/powerpoint/2010/main">
    <mc:Choice Requires="p14">
      <p:transition spd="slow" p14:dur="2000" advTm="17574"/>
    </mc:Choice>
    <mc:Fallback xmlns="">
      <p:transition spd="slow" advTm="1757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p:cNvPicPr>
            <a:picLocks noChangeAspect="1"/>
          </p:cNvPicPr>
          <p:nvPr/>
        </p:nvPicPr>
        <p:blipFill>
          <a:blip r:embed="rId3"/>
          <a:stretch>
            <a:fillRect/>
          </a:stretch>
        </p:blipFill>
        <p:spPr>
          <a:xfrm>
            <a:off x="3289872" y="4497715"/>
            <a:ext cx="1302016" cy="1420660"/>
          </a:xfrm>
          <a:prstGeom prst="rect">
            <a:avLst/>
          </a:prstGeom>
        </p:spPr>
      </p:pic>
      <p:sp>
        <p:nvSpPr>
          <p:cNvPr id="24" name="Ellipse 23"/>
          <p:cNvSpPr/>
          <p:nvPr/>
        </p:nvSpPr>
        <p:spPr bwMode="auto">
          <a:xfrm>
            <a:off x="8439028" y="4242023"/>
            <a:ext cx="2552131" cy="1232258"/>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News Gothic MT"/>
                <a:cs typeface="Arial"/>
              </a:rPr>
              <a:t>Bac </a:t>
            </a:r>
            <a:r>
              <a:rPr kumimoji="0" lang="fr-FR" sz="1600" b="1" i="0" u="none" strike="noStrike" kern="0" cap="none" spc="0" normalizeH="0" baseline="0" noProof="0" dirty="0" err="1">
                <a:ln>
                  <a:noFill/>
                </a:ln>
                <a:solidFill>
                  <a:prstClr val="black"/>
                </a:solidFill>
                <a:effectLst/>
                <a:uLnTx/>
                <a:uFillTx/>
                <a:latin typeface="News Gothic MT"/>
                <a:cs typeface="Arial"/>
              </a:rPr>
              <a:t>STL</a:t>
            </a:r>
            <a:r>
              <a:rPr kumimoji="0" lang="fr-FR" sz="16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sp>
        <p:nvSpPr>
          <p:cNvPr id="25" name="ZoneTexte 24"/>
          <p:cNvSpPr txBox="1"/>
          <p:nvPr/>
        </p:nvSpPr>
        <p:spPr>
          <a:xfrm>
            <a:off x="11243489" y="2340918"/>
            <a:ext cx="824086" cy="827731"/>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cxnSp>
        <p:nvCxnSpPr>
          <p:cNvPr id="22" name="Connecteur droit avec flèche 21"/>
          <p:cNvCxnSpPr>
            <a:stCxn id="44" idx="2"/>
          </p:cNvCxnSpPr>
          <p:nvPr/>
        </p:nvCxnSpPr>
        <p:spPr>
          <a:xfrm flipH="1" flipV="1">
            <a:off x="4591891" y="4196940"/>
            <a:ext cx="1256057" cy="640407"/>
          </a:xfrm>
          <a:prstGeom prst="straightConnector1">
            <a:avLst/>
          </a:prstGeom>
          <a:ln w="698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bwMode="auto">
          <a:xfrm>
            <a:off x="6857881" y="5820533"/>
            <a:ext cx="3789360" cy="103353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600" b="1" kern="0" dirty="0">
                <a:solidFill>
                  <a:schemeClr val="bg1"/>
                </a:solidFill>
                <a:latin typeface="News Gothic MT"/>
                <a:cs typeface="Arial"/>
              </a:rPr>
              <a:t>Préparation de solutions et matériels au laboratoire</a:t>
            </a:r>
          </a:p>
        </p:txBody>
      </p:sp>
      <p:cxnSp>
        <p:nvCxnSpPr>
          <p:cNvPr id="31" name="Connecteur droit avec flèche 30"/>
          <p:cNvCxnSpPr/>
          <p:nvPr/>
        </p:nvCxnSpPr>
        <p:spPr>
          <a:xfrm flipH="1" flipV="1">
            <a:off x="7524959" y="5397582"/>
            <a:ext cx="106602" cy="520793"/>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Rectangle avec coins arrondis en diagonale 34"/>
          <p:cNvSpPr/>
          <p:nvPr/>
        </p:nvSpPr>
        <p:spPr bwMode="auto">
          <a:xfrm>
            <a:off x="465747" y="106913"/>
            <a:ext cx="11263466" cy="877184"/>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kern="0" dirty="0">
                <a:solidFill>
                  <a:srgbClr val="C00000">
                    <a:lumMod val="75000"/>
                  </a:srgbClr>
                </a:solidFill>
                <a:latin typeface="News Gothic MT"/>
                <a:cs typeface="Arial"/>
              </a:rPr>
              <a:t>FILI</a:t>
            </a:r>
            <a:r>
              <a:rPr lang="fr-FR" sz="2000" kern="0" cap="all" dirty="0">
                <a:solidFill>
                  <a:srgbClr val="C00000">
                    <a:lumMod val="75000"/>
                  </a:srgbClr>
                </a:solidFill>
                <a:latin typeface="News Gothic MT"/>
                <a:cs typeface="Arial"/>
              </a:rPr>
              <a:t>è</a:t>
            </a:r>
            <a:r>
              <a:rPr lang="fr-FR" sz="2000" kern="0" dirty="0">
                <a:solidFill>
                  <a:srgbClr val="C00000">
                    <a:lumMod val="75000"/>
                  </a:srgbClr>
                </a:solidFill>
                <a:latin typeface="News Gothic MT"/>
                <a:cs typeface="Arial"/>
              </a:rPr>
              <a:t>RE</a:t>
            </a:r>
            <a:r>
              <a:rPr lang="fr-FR" sz="2000" kern="0" dirty="0" smtClean="0">
                <a:solidFill>
                  <a:srgbClr val="C00000">
                    <a:lumMod val="75000"/>
                  </a:srgbClr>
                </a:solidFill>
                <a:latin typeface="News Gothic MT"/>
                <a:cs typeface="Arial"/>
              </a:rPr>
              <a:t>  </a:t>
            </a:r>
            <a:r>
              <a:rPr lang="fr-FR" sz="2000" kern="0" dirty="0" smtClean="0">
                <a:solidFill>
                  <a:srgbClr val="C00000">
                    <a:lumMod val="75000"/>
                  </a:srgbClr>
                </a:solidFill>
                <a:latin typeface="News Gothic MT"/>
                <a:cs typeface="Arial"/>
              </a:rPr>
              <a:t>Biotechnologie et Bioindustries</a:t>
            </a:r>
          </a:p>
          <a:p>
            <a:pPr algn="ctr"/>
            <a:r>
              <a:rPr lang="fr-FR" sz="2000" b="1" kern="0" dirty="0" smtClean="0">
                <a:solidFill>
                  <a:srgbClr val="C00000">
                    <a:lumMod val="75000"/>
                  </a:srgbClr>
                </a:solidFill>
                <a:latin typeface="News Gothic MT"/>
                <a:cs typeface="Arial"/>
              </a:rPr>
              <a:t>  Bio-industries  : production en industries pharmaceutique alimentaire et cosmétique</a:t>
            </a:r>
            <a:endParaRPr lang="fr-FR" sz="2000" b="1" kern="0" dirty="0">
              <a:solidFill>
                <a:srgbClr val="C00000">
                  <a:lumMod val="75000"/>
                </a:srgbClr>
              </a:solidFill>
              <a:latin typeface="News Gothic MT"/>
              <a:cs typeface="Arial"/>
            </a:endParaRPr>
          </a:p>
        </p:txBody>
      </p:sp>
      <p:sp>
        <p:nvSpPr>
          <p:cNvPr id="29" name="ZoneTexte 28"/>
          <p:cNvSpPr txBox="1"/>
          <p:nvPr/>
        </p:nvSpPr>
        <p:spPr>
          <a:xfrm>
            <a:off x="11243489" y="6028138"/>
            <a:ext cx="863697" cy="56592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a:t>CAP</a:t>
            </a:r>
          </a:p>
        </p:txBody>
      </p:sp>
      <p:sp>
        <p:nvSpPr>
          <p:cNvPr id="41" name="ZoneTexte 40"/>
          <p:cNvSpPr txBox="1"/>
          <p:nvPr/>
        </p:nvSpPr>
        <p:spPr>
          <a:xfrm>
            <a:off x="11297365" y="4541040"/>
            <a:ext cx="863697" cy="565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smtClean="0"/>
              <a:t>Bac</a:t>
            </a:r>
            <a:endParaRPr lang="fr-FR" dirty="0"/>
          </a:p>
        </p:txBody>
      </p:sp>
      <p:sp>
        <p:nvSpPr>
          <p:cNvPr id="44" name="Ellipse 43"/>
          <p:cNvSpPr/>
          <p:nvPr/>
        </p:nvSpPr>
        <p:spPr bwMode="auto">
          <a:xfrm>
            <a:off x="5847948" y="4207204"/>
            <a:ext cx="2822921" cy="1260286"/>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ws Gothic MT"/>
                <a:cs typeface="Arial"/>
              </a:rPr>
              <a:t>Bac Pro</a:t>
            </a:r>
            <a:r>
              <a:rPr kumimoji="0" lang="fr-FR" sz="2000" b="1" i="0" u="none" strike="noStrike" kern="0" cap="none" spc="0" normalizeH="0" noProof="0" dirty="0">
                <a:ln>
                  <a:noFill/>
                </a:ln>
                <a:solidFill>
                  <a:prstClr val="black"/>
                </a:solidFill>
                <a:effectLst/>
                <a:uLnTx/>
                <a:uFillTx/>
                <a:latin typeface="News Gothic MT"/>
                <a:cs typeface="Arial"/>
              </a:rPr>
              <a:t> </a:t>
            </a:r>
            <a:r>
              <a:rPr kumimoji="0" lang="fr-FR" sz="2000" b="1" i="0" u="none" strike="noStrike" kern="0" cap="none" spc="0" normalizeH="0" baseline="0" noProof="0" dirty="0">
                <a:ln>
                  <a:noFill/>
                </a:ln>
                <a:solidFill>
                  <a:prstClr val="black"/>
                </a:solidFill>
                <a:effectLst/>
                <a:uLnTx/>
                <a:uFillTx/>
                <a:latin typeface="News Gothic MT"/>
                <a:cs typeface="Arial"/>
              </a:rPr>
              <a:t>PIPAC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0" dirty="0" smtClean="0">
                <a:solidFill>
                  <a:schemeClr val="bg1"/>
                </a:solidFill>
                <a:latin typeface="News Gothic MT"/>
                <a:cs typeface="Arial"/>
              </a:rPr>
              <a:t>Production en environnement contrôlé</a:t>
            </a:r>
            <a:endParaRPr kumimoji="0" lang="fr-FR" sz="2000" b="1" i="0" u="none" strike="noStrike" kern="0" cap="none" spc="0" normalizeH="0" baseline="0" noProof="0" dirty="0">
              <a:ln>
                <a:noFill/>
              </a:ln>
              <a:solidFill>
                <a:schemeClr val="bg1"/>
              </a:solidFill>
              <a:effectLst/>
              <a:uLnTx/>
              <a:uFillTx/>
              <a:latin typeface="News Gothic MT"/>
              <a:cs typeface="Arial"/>
            </a:endParaRPr>
          </a:p>
        </p:txBody>
      </p:sp>
      <p:cxnSp>
        <p:nvCxnSpPr>
          <p:cNvPr id="33" name="Connecteur droit avec flèche 32"/>
          <p:cNvCxnSpPr/>
          <p:nvPr/>
        </p:nvCxnSpPr>
        <p:spPr>
          <a:xfrm flipV="1">
            <a:off x="9556955" y="5474281"/>
            <a:ext cx="10655" cy="587306"/>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Rectangle avec coins arrondis en diagonale 39"/>
          <p:cNvSpPr/>
          <p:nvPr/>
        </p:nvSpPr>
        <p:spPr bwMode="auto">
          <a:xfrm>
            <a:off x="250200" y="1225948"/>
            <a:ext cx="4327170" cy="513540"/>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kern="0" dirty="0" smtClean="0">
                <a:solidFill>
                  <a:srgbClr val="C00000">
                    <a:lumMod val="75000"/>
                  </a:srgbClr>
                </a:solidFill>
                <a:latin typeface="News Gothic MT"/>
                <a:cs typeface="Arial"/>
              </a:rPr>
              <a:t>Bio-industries</a:t>
            </a:r>
            <a:r>
              <a:rPr lang="fr-FR" sz="2800" b="1" kern="0" dirty="0" smtClean="0">
                <a:solidFill>
                  <a:srgbClr val="C00000">
                    <a:lumMod val="75000"/>
                  </a:srgbClr>
                </a:solidFill>
                <a:latin typeface="News Gothic MT"/>
                <a:cs typeface="Arial"/>
              </a:rPr>
              <a:t> </a:t>
            </a:r>
            <a:r>
              <a:rPr lang="fr-FR" sz="1600" b="1" kern="0" dirty="0" smtClean="0">
                <a:solidFill>
                  <a:srgbClr val="C00000">
                    <a:lumMod val="75000"/>
                  </a:srgbClr>
                </a:solidFill>
                <a:latin typeface="News Gothic MT"/>
                <a:cs typeface="Arial"/>
              </a:rPr>
              <a:t> </a:t>
            </a:r>
            <a:endParaRPr lang="fr-FR" sz="1600" b="1" kern="0" dirty="0">
              <a:solidFill>
                <a:srgbClr val="C00000">
                  <a:lumMod val="75000"/>
                </a:srgbClr>
              </a:solidFill>
              <a:latin typeface="News Gothic MT"/>
              <a:cs typeface="Arial"/>
            </a:endParaRPr>
          </a:p>
        </p:txBody>
      </p:sp>
      <p:grpSp>
        <p:nvGrpSpPr>
          <p:cNvPr id="42" name="Groupe 41"/>
          <p:cNvGrpSpPr/>
          <p:nvPr/>
        </p:nvGrpSpPr>
        <p:grpSpPr>
          <a:xfrm>
            <a:off x="93458" y="4528179"/>
            <a:ext cx="3537397" cy="1379019"/>
            <a:chOff x="1570344" y="5205257"/>
            <a:chExt cx="3537397" cy="1379019"/>
          </a:xfrm>
        </p:grpSpPr>
        <p:sp>
          <p:nvSpPr>
            <p:cNvPr id="45" name="ZoneTexte 44"/>
            <p:cNvSpPr txBox="1"/>
            <p:nvPr/>
          </p:nvSpPr>
          <p:spPr>
            <a:xfrm>
              <a:off x="1727085" y="5205257"/>
              <a:ext cx="3380656" cy="1379019"/>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b="0" i="1" dirty="0"/>
            </a:p>
            <a:p>
              <a:endParaRPr lang="fr-FR" b="0" i="1" dirty="0"/>
            </a:p>
            <a:p>
              <a:r>
                <a:rPr lang="fr-FR" sz="1600" b="0" i="1" dirty="0"/>
                <a:t>Responsable d’un segment </a:t>
              </a:r>
            </a:p>
            <a:p>
              <a:r>
                <a:rPr lang="fr-FR" sz="1600" b="0" i="1" dirty="0"/>
                <a:t>de production, des prélèvements </a:t>
              </a:r>
            </a:p>
            <a:p>
              <a:r>
                <a:rPr lang="fr-FR" sz="1600" b="0" i="1" dirty="0"/>
                <a:t>et des </a:t>
              </a:r>
              <a:r>
                <a:rPr lang="fr-FR" sz="1600" b="0" i="1" dirty="0" smtClean="0"/>
                <a:t>autocontrôles</a:t>
              </a:r>
              <a:endParaRPr lang="fr-FR" sz="1600" b="0" i="1" dirty="0"/>
            </a:p>
          </p:txBody>
        </p:sp>
        <p:sp>
          <p:nvSpPr>
            <p:cNvPr id="46" name="Rectangle 45"/>
            <p:cNvSpPr/>
            <p:nvPr/>
          </p:nvSpPr>
          <p:spPr>
            <a:xfrm flipH="1">
              <a:off x="1570344" y="5260615"/>
              <a:ext cx="3329713" cy="584775"/>
            </a:xfrm>
            <a:prstGeom prst="rect">
              <a:avLst/>
            </a:prstGeom>
          </p:spPr>
          <p:txBody>
            <a:bodyPr wrap="square">
              <a:spAutoFit/>
            </a:bodyPr>
            <a:lstStyle/>
            <a:p>
              <a:pPr algn="ctr"/>
              <a:r>
                <a:rPr lang="fr-FR" sz="1600" b="1" kern="0" dirty="0">
                  <a:solidFill>
                    <a:srgbClr val="C00000">
                      <a:lumMod val="75000"/>
                    </a:srgbClr>
                  </a:solidFill>
                  <a:latin typeface="News Gothic MT"/>
                  <a:cs typeface="Arial"/>
                </a:rPr>
                <a:t>Industries Pharmaceutique, Agroalimentaire, Cosmétique</a:t>
              </a:r>
              <a:endParaRPr lang="fr-FR" sz="1200" b="1" kern="0" dirty="0">
                <a:solidFill>
                  <a:srgbClr val="C00000">
                    <a:lumMod val="75000"/>
                  </a:srgbClr>
                </a:solidFill>
                <a:latin typeface="News Gothic MT"/>
                <a:cs typeface="Arial"/>
              </a:endParaRPr>
            </a:p>
          </p:txBody>
        </p:sp>
      </p:grpSp>
      <p:pic>
        <p:nvPicPr>
          <p:cNvPr id="47" name="Image 46"/>
          <p:cNvPicPr>
            <a:picLocks noChangeAspect="1"/>
          </p:cNvPicPr>
          <p:nvPr/>
        </p:nvPicPr>
        <p:blipFill>
          <a:blip r:embed="rId4"/>
          <a:stretch>
            <a:fillRect/>
          </a:stretch>
        </p:blipFill>
        <p:spPr>
          <a:xfrm>
            <a:off x="2454246" y="1728614"/>
            <a:ext cx="2098157" cy="2812425"/>
          </a:xfrm>
          <a:prstGeom prst="rect">
            <a:avLst/>
          </a:prstGeom>
        </p:spPr>
      </p:pic>
      <p:pic>
        <p:nvPicPr>
          <p:cNvPr id="48" name="Image 47"/>
          <p:cNvPicPr>
            <a:picLocks noChangeAspect="1"/>
          </p:cNvPicPr>
          <p:nvPr/>
        </p:nvPicPr>
        <p:blipFill>
          <a:blip r:embed="rId5"/>
          <a:stretch>
            <a:fillRect/>
          </a:stretch>
        </p:blipFill>
        <p:spPr>
          <a:xfrm>
            <a:off x="237153" y="1755556"/>
            <a:ext cx="2609380" cy="2770969"/>
          </a:xfrm>
          <a:prstGeom prst="rect">
            <a:avLst/>
          </a:prstGeom>
        </p:spPr>
      </p:pic>
      <p:pic>
        <p:nvPicPr>
          <p:cNvPr id="50" name="Image 49"/>
          <p:cNvPicPr>
            <a:picLocks noChangeAspect="1"/>
          </p:cNvPicPr>
          <p:nvPr/>
        </p:nvPicPr>
        <p:blipFill>
          <a:blip r:embed="rId6"/>
          <a:stretch>
            <a:fillRect/>
          </a:stretch>
        </p:blipFill>
        <p:spPr>
          <a:xfrm>
            <a:off x="4567636" y="2228726"/>
            <a:ext cx="1734597" cy="1251504"/>
          </a:xfrm>
          <a:prstGeom prst="rect">
            <a:avLst/>
          </a:prstGeom>
        </p:spPr>
      </p:pic>
      <p:pic>
        <p:nvPicPr>
          <p:cNvPr id="51" name="Image 50"/>
          <p:cNvPicPr>
            <a:picLocks noChangeAspect="1"/>
          </p:cNvPicPr>
          <p:nvPr/>
        </p:nvPicPr>
        <p:blipFill>
          <a:blip r:embed="rId7"/>
          <a:stretch>
            <a:fillRect/>
          </a:stretch>
        </p:blipFill>
        <p:spPr>
          <a:xfrm>
            <a:off x="4854382" y="3218001"/>
            <a:ext cx="984380" cy="754691"/>
          </a:xfrm>
          <a:prstGeom prst="rect">
            <a:avLst/>
          </a:prstGeom>
        </p:spPr>
      </p:pic>
      <p:sp>
        <p:nvSpPr>
          <p:cNvPr id="52" name="Ellipse 51"/>
          <p:cNvSpPr/>
          <p:nvPr/>
        </p:nvSpPr>
        <p:spPr bwMode="auto">
          <a:xfrm>
            <a:off x="7037699" y="2288128"/>
            <a:ext cx="2923450" cy="155027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chemeClr val="tx1"/>
                </a:solidFill>
                <a:latin typeface="News Gothic MT"/>
                <a:cs typeface="Arial"/>
              </a:rPr>
              <a:t>BTS Bioqualité</a:t>
            </a:r>
          </a:p>
          <a:p>
            <a:pPr algn="ctr"/>
            <a:r>
              <a:rPr lang="fr-FR" sz="1600" b="1" kern="0" dirty="0" smtClean="0">
                <a:solidFill>
                  <a:schemeClr val="bg1"/>
                </a:solidFill>
                <a:latin typeface="News Gothic MT"/>
                <a:cs typeface="Arial"/>
              </a:rPr>
              <a:t>Management de la qualité à l’interface de la production et du contrôle</a:t>
            </a:r>
            <a:endParaRPr lang="fr-FR" sz="1600" b="1" kern="0" dirty="0">
              <a:solidFill>
                <a:schemeClr val="bg1"/>
              </a:solidFill>
              <a:latin typeface="News Gothic MT"/>
              <a:cs typeface="Arial"/>
            </a:endParaRPr>
          </a:p>
        </p:txBody>
      </p:sp>
      <p:sp>
        <p:nvSpPr>
          <p:cNvPr id="53" name="Ellipse 52"/>
          <p:cNvSpPr/>
          <p:nvPr/>
        </p:nvSpPr>
        <p:spPr bwMode="auto">
          <a:xfrm>
            <a:off x="6376870" y="1038348"/>
            <a:ext cx="5352343" cy="1047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chemeClr val="tx1"/>
                </a:solidFill>
                <a:latin typeface="News Gothic MT"/>
                <a:cs typeface="Arial"/>
              </a:rPr>
              <a:t>BTS </a:t>
            </a:r>
            <a:r>
              <a:rPr lang="fr-FR" b="1" kern="0" dirty="0" smtClean="0">
                <a:solidFill>
                  <a:schemeClr val="tx1"/>
                </a:solidFill>
                <a:latin typeface="News Gothic MT"/>
                <a:cs typeface="Arial"/>
              </a:rPr>
              <a:t>Métiers de l’eau</a:t>
            </a:r>
            <a:endParaRPr lang="fr-FR" b="1" kern="0" dirty="0">
              <a:solidFill>
                <a:schemeClr val="tx1"/>
              </a:solidFill>
              <a:latin typeface="News Gothic MT"/>
              <a:cs typeface="Arial"/>
            </a:endParaRPr>
          </a:p>
          <a:p>
            <a:pPr algn="ctr"/>
            <a:r>
              <a:rPr lang="fr-FR" sz="1600" b="1" kern="0" dirty="0" smtClean="0">
                <a:solidFill>
                  <a:schemeClr val="bg1"/>
                </a:solidFill>
                <a:latin typeface="News Gothic MT"/>
                <a:cs typeface="Arial"/>
              </a:rPr>
              <a:t>Production d’eau industrielle </a:t>
            </a:r>
          </a:p>
          <a:p>
            <a:pPr algn="ctr"/>
            <a:r>
              <a:rPr lang="fr-FR" sz="1600" b="1" kern="0" dirty="0" smtClean="0">
                <a:solidFill>
                  <a:schemeClr val="bg1"/>
                </a:solidFill>
                <a:latin typeface="News Gothic MT"/>
                <a:cs typeface="Arial"/>
              </a:rPr>
              <a:t>Epuration des eaux de production </a:t>
            </a:r>
            <a:endParaRPr lang="fr-FR" sz="1600" b="1" kern="0" dirty="0">
              <a:solidFill>
                <a:schemeClr val="bg1"/>
              </a:solidFill>
              <a:latin typeface="News Gothic MT"/>
              <a:cs typeface="Arial"/>
            </a:endParaRPr>
          </a:p>
        </p:txBody>
      </p:sp>
      <p:cxnSp>
        <p:nvCxnSpPr>
          <p:cNvPr id="74" name="Connecteur droit avec flèche 73"/>
          <p:cNvCxnSpPr>
            <a:stCxn id="53" idx="2"/>
          </p:cNvCxnSpPr>
          <p:nvPr/>
        </p:nvCxnSpPr>
        <p:spPr>
          <a:xfrm flipH="1">
            <a:off x="4459158" y="1562173"/>
            <a:ext cx="1917712" cy="398769"/>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flipV="1">
            <a:off x="6302233" y="2981578"/>
            <a:ext cx="882530" cy="1910"/>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6857881" y="1873624"/>
            <a:ext cx="156704" cy="23233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7660541" y="3742296"/>
            <a:ext cx="204351" cy="4649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24" idx="0"/>
          </p:cNvCxnSpPr>
          <p:nvPr/>
        </p:nvCxnSpPr>
        <p:spPr>
          <a:xfrm flipH="1" flipV="1">
            <a:off x="9533020" y="3611371"/>
            <a:ext cx="182074" cy="63065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10110952" y="2085998"/>
            <a:ext cx="294289" cy="215602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3422"/>
      </p:ext>
    </p:extLst>
  </p:cSld>
  <p:clrMapOvr>
    <a:masterClrMapping/>
  </p:clrMapOvr>
  <mc:AlternateContent xmlns:mc="http://schemas.openxmlformats.org/markup-compatibility/2006" xmlns:p14="http://schemas.microsoft.com/office/powerpoint/2010/main">
    <mc:Choice Requires="p14">
      <p:transition spd="slow" p14:dur="2000" advTm="40022"/>
    </mc:Choice>
    <mc:Fallback xmlns="">
      <p:transition spd="slow" advTm="4002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avec flèche 31"/>
          <p:cNvCxnSpPr/>
          <p:nvPr/>
        </p:nvCxnSpPr>
        <p:spPr>
          <a:xfrm flipV="1">
            <a:off x="6831106" y="1922214"/>
            <a:ext cx="222473" cy="23405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9" name="Image 48"/>
          <p:cNvPicPr>
            <a:picLocks noChangeAspect="1"/>
          </p:cNvPicPr>
          <p:nvPr/>
        </p:nvPicPr>
        <p:blipFill>
          <a:blip r:embed="rId3"/>
          <a:stretch>
            <a:fillRect/>
          </a:stretch>
        </p:blipFill>
        <p:spPr>
          <a:xfrm>
            <a:off x="3289872" y="4497715"/>
            <a:ext cx="1277764" cy="1420660"/>
          </a:xfrm>
          <a:prstGeom prst="rect">
            <a:avLst/>
          </a:prstGeom>
        </p:spPr>
      </p:pic>
      <p:sp>
        <p:nvSpPr>
          <p:cNvPr id="24" name="Ellipse 23"/>
          <p:cNvSpPr/>
          <p:nvPr/>
        </p:nvSpPr>
        <p:spPr bwMode="auto">
          <a:xfrm>
            <a:off x="8439028" y="4242023"/>
            <a:ext cx="2552131" cy="1232258"/>
          </a:xfrm>
          <a:prstGeom prst="ellipse">
            <a:avLst/>
          </a:prstGeom>
          <a:solidFill>
            <a:schemeClr val="bg2"/>
          </a:solidFill>
          <a:ln w="34925">
            <a:solidFill>
              <a:schemeClr val="bg1">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News Gothic MT"/>
                <a:cs typeface="Arial"/>
              </a:rPr>
              <a:t>Bac </a:t>
            </a:r>
            <a:r>
              <a:rPr kumimoji="0" lang="fr-FR" sz="1600" b="1" i="0" u="none" strike="noStrike" kern="0" cap="none" spc="0" normalizeH="0" baseline="0" noProof="0" dirty="0" err="1">
                <a:ln>
                  <a:noFill/>
                </a:ln>
                <a:solidFill>
                  <a:prstClr val="black"/>
                </a:solidFill>
                <a:effectLst/>
                <a:uLnTx/>
                <a:uFillTx/>
                <a:latin typeface="News Gothic MT"/>
                <a:cs typeface="Arial"/>
              </a:rPr>
              <a:t>STL</a:t>
            </a:r>
            <a:r>
              <a:rPr kumimoji="0" lang="fr-FR" sz="1600" b="1" i="0" u="none" strike="noStrike" kern="0" cap="none" spc="0" normalizeH="0" baseline="0" noProof="0" dirty="0">
                <a:ln>
                  <a:noFill/>
                </a:ln>
                <a:solidFill>
                  <a:prstClr val="black"/>
                </a:solidFill>
                <a:effectLst/>
                <a:uLnTx/>
                <a:uFillTx/>
                <a:latin typeface="News Gothic MT"/>
                <a:cs typeface="Arial"/>
              </a:rPr>
              <a:t> biotechnologies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schemeClr val="bg1">
                    <a:lumMod val="50000"/>
                  </a:schemeClr>
                </a:solidFill>
                <a:effectLst/>
                <a:uLnTx/>
                <a:uFillTx/>
                <a:latin typeface="News Gothic MT"/>
                <a:cs typeface="Arial"/>
              </a:rPr>
              <a:t>Bac scientifique et technologique de laboratoire</a:t>
            </a:r>
          </a:p>
        </p:txBody>
      </p:sp>
      <p:cxnSp>
        <p:nvCxnSpPr>
          <p:cNvPr id="13" name="Connecteur droit avec flèche 12"/>
          <p:cNvCxnSpPr>
            <a:endCxn id="52" idx="5"/>
          </p:cNvCxnSpPr>
          <p:nvPr/>
        </p:nvCxnSpPr>
        <p:spPr>
          <a:xfrm flipH="1" flipV="1">
            <a:off x="9533020" y="3611370"/>
            <a:ext cx="34590" cy="63065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1243489" y="2340918"/>
            <a:ext cx="824086" cy="827731"/>
          </a:xfrm>
          <a:prstGeom prst="rect">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chemeClr val="tx1"/>
                </a:solidFill>
                <a:latin typeface="News Gothic MT"/>
                <a:cs typeface="Arial"/>
              </a:defRPr>
            </a:lvl1pPr>
          </a:lstStyle>
          <a:p>
            <a:r>
              <a:rPr lang="fr-FR" dirty="0"/>
              <a:t>BTS</a:t>
            </a:r>
          </a:p>
        </p:txBody>
      </p:sp>
      <p:sp>
        <p:nvSpPr>
          <p:cNvPr id="35" name="Rectangle avec coins arrondis en diagonale 34"/>
          <p:cNvSpPr/>
          <p:nvPr/>
        </p:nvSpPr>
        <p:spPr bwMode="auto">
          <a:xfrm>
            <a:off x="465747" y="106913"/>
            <a:ext cx="11263466" cy="877184"/>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kern="0" dirty="0">
                <a:solidFill>
                  <a:srgbClr val="C00000">
                    <a:lumMod val="75000"/>
                  </a:srgbClr>
                </a:solidFill>
                <a:latin typeface="News Gothic MT"/>
                <a:cs typeface="Arial"/>
              </a:rPr>
              <a:t>FILI</a:t>
            </a:r>
            <a:r>
              <a:rPr lang="fr-FR" sz="2000" kern="0" cap="all" dirty="0">
                <a:solidFill>
                  <a:srgbClr val="C00000">
                    <a:lumMod val="75000"/>
                  </a:srgbClr>
                </a:solidFill>
                <a:latin typeface="News Gothic MT"/>
                <a:cs typeface="Arial"/>
              </a:rPr>
              <a:t>è</a:t>
            </a:r>
            <a:r>
              <a:rPr lang="fr-FR" sz="2000" kern="0" dirty="0">
                <a:solidFill>
                  <a:srgbClr val="C00000">
                    <a:lumMod val="75000"/>
                  </a:srgbClr>
                </a:solidFill>
                <a:latin typeface="News Gothic MT"/>
                <a:cs typeface="Arial"/>
              </a:rPr>
              <a:t>RE</a:t>
            </a:r>
            <a:r>
              <a:rPr lang="fr-FR" sz="2000" kern="0" dirty="0" smtClean="0">
                <a:solidFill>
                  <a:srgbClr val="C00000">
                    <a:lumMod val="75000"/>
                  </a:srgbClr>
                </a:solidFill>
                <a:latin typeface="News Gothic MT"/>
                <a:cs typeface="Arial"/>
              </a:rPr>
              <a:t>  </a:t>
            </a:r>
            <a:r>
              <a:rPr lang="fr-FR" sz="2000" kern="0" dirty="0">
                <a:solidFill>
                  <a:srgbClr val="C00000">
                    <a:lumMod val="75000"/>
                  </a:srgbClr>
                </a:solidFill>
                <a:latin typeface="News Gothic MT"/>
                <a:cs typeface="Arial"/>
              </a:rPr>
              <a:t>Biotechnologie et Bioindustries</a:t>
            </a:r>
          </a:p>
          <a:p>
            <a:pPr algn="ctr"/>
            <a:r>
              <a:rPr lang="fr-FR" sz="2000" b="1" kern="0" dirty="0" smtClean="0">
                <a:solidFill>
                  <a:srgbClr val="C00000">
                    <a:lumMod val="75000"/>
                  </a:srgbClr>
                </a:solidFill>
                <a:latin typeface="News Gothic MT"/>
                <a:cs typeface="Arial"/>
              </a:rPr>
              <a:t>  </a:t>
            </a:r>
            <a:r>
              <a:rPr lang="fr-FR" sz="2000" b="1" kern="0" dirty="0" smtClean="0">
                <a:solidFill>
                  <a:srgbClr val="C00000">
                    <a:lumMod val="75000"/>
                  </a:srgbClr>
                </a:solidFill>
                <a:latin typeface="News Gothic MT"/>
                <a:cs typeface="Arial"/>
              </a:rPr>
              <a:t>Bio-industries  : production en industries pharmaceutique alimentaire et cosmétique</a:t>
            </a:r>
            <a:endParaRPr lang="fr-FR" sz="2000" b="1" kern="0" dirty="0">
              <a:solidFill>
                <a:srgbClr val="C00000">
                  <a:lumMod val="75000"/>
                </a:srgbClr>
              </a:solidFill>
              <a:latin typeface="News Gothic MT"/>
              <a:cs typeface="Arial"/>
            </a:endParaRPr>
          </a:p>
        </p:txBody>
      </p:sp>
      <p:cxnSp>
        <p:nvCxnSpPr>
          <p:cNvPr id="27" name="Connecteur droit avec flèche 26"/>
          <p:cNvCxnSpPr/>
          <p:nvPr/>
        </p:nvCxnSpPr>
        <p:spPr>
          <a:xfrm flipH="1" flipV="1">
            <a:off x="6302233" y="2981578"/>
            <a:ext cx="882530" cy="1910"/>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1243489" y="6028138"/>
            <a:ext cx="863697" cy="56592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a:t>CAP</a:t>
            </a:r>
          </a:p>
        </p:txBody>
      </p:sp>
      <p:sp>
        <p:nvSpPr>
          <p:cNvPr id="41" name="ZoneTexte 40"/>
          <p:cNvSpPr txBox="1"/>
          <p:nvPr/>
        </p:nvSpPr>
        <p:spPr>
          <a:xfrm>
            <a:off x="11297365" y="4541040"/>
            <a:ext cx="863697" cy="565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marR="0" lvl="0" indent="0" algn="ctr" fontAlgn="auto">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News Gothic MT"/>
                <a:cs typeface="Arial"/>
              </a:defRPr>
            </a:lvl1pPr>
          </a:lstStyle>
          <a:p>
            <a:r>
              <a:rPr lang="fr-FR" dirty="0" smtClean="0"/>
              <a:t>Bac</a:t>
            </a:r>
            <a:endParaRPr lang="fr-FR" dirty="0"/>
          </a:p>
        </p:txBody>
      </p:sp>
      <p:cxnSp>
        <p:nvCxnSpPr>
          <p:cNvPr id="33" name="Connecteur droit avec flèche 32"/>
          <p:cNvCxnSpPr/>
          <p:nvPr/>
        </p:nvCxnSpPr>
        <p:spPr>
          <a:xfrm flipV="1">
            <a:off x="9556955" y="5474281"/>
            <a:ext cx="10655" cy="587306"/>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Rectangle avec coins arrondis en diagonale 39"/>
          <p:cNvSpPr/>
          <p:nvPr/>
        </p:nvSpPr>
        <p:spPr bwMode="auto">
          <a:xfrm>
            <a:off x="251714" y="1253909"/>
            <a:ext cx="4257866" cy="513540"/>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kern="0" dirty="0" smtClean="0">
                <a:solidFill>
                  <a:srgbClr val="C00000">
                    <a:lumMod val="75000"/>
                  </a:srgbClr>
                </a:solidFill>
                <a:latin typeface="News Gothic MT"/>
                <a:cs typeface="Arial"/>
              </a:rPr>
              <a:t>Bio-industries</a:t>
            </a:r>
            <a:r>
              <a:rPr lang="fr-FR" sz="2800" b="1" kern="0" dirty="0" smtClean="0">
                <a:solidFill>
                  <a:srgbClr val="C00000">
                    <a:lumMod val="75000"/>
                  </a:srgbClr>
                </a:solidFill>
                <a:latin typeface="News Gothic MT"/>
                <a:cs typeface="Arial"/>
              </a:rPr>
              <a:t> </a:t>
            </a:r>
            <a:r>
              <a:rPr lang="fr-FR" sz="1600" b="1" kern="0" dirty="0" smtClean="0">
                <a:solidFill>
                  <a:srgbClr val="C00000">
                    <a:lumMod val="75000"/>
                  </a:srgbClr>
                </a:solidFill>
                <a:latin typeface="News Gothic MT"/>
                <a:cs typeface="Arial"/>
              </a:rPr>
              <a:t> </a:t>
            </a:r>
            <a:endParaRPr lang="fr-FR" sz="1600" b="1" kern="0" dirty="0">
              <a:solidFill>
                <a:srgbClr val="C00000">
                  <a:lumMod val="75000"/>
                </a:srgbClr>
              </a:solidFill>
              <a:latin typeface="News Gothic MT"/>
              <a:cs typeface="Arial"/>
            </a:endParaRPr>
          </a:p>
        </p:txBody>
      </p:sp>
      <p:grpSp>
        <p:nvGrpSpPr>
          <p:cNvPr id="42" name="Groupe 41"/>
          <p:cNvGrpSpPr/>
          <p:nvPr/>
        </p:nvGrpSpPr>
        <p:grpSpPr>
          <a:xfrm>
            <a:off x="93458" y="4523438"/>
            <a:ext cx="3547496" cy="1375682"/>
            <a:chOff x="1570344" y="5200516"/>
            <a:chExt cx="3547496" cy="1375682"/>
          </a:xfrm>
        </p:grpSpPr>
        <p:sp>
          <p:nvSpPr>
            <p:cNvPr id="45" name="ZoneTexte 44"/>
            <p:cNvSpPr txBox="1"/>
            <p:nvPr/>
          </p:nvSpPr>
          <p:spPr>
            <a:xfrm>
              <a:off x="1714039" y="5200516"/>
              <a:ext cx="3403801" cy="137568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b="1" kern="0">
                  <a:solidFill>
                    <a:srgbClr val="C00000">
                      <a:lumMod val="75000"/>
                    </a:srgbClr>
                  </a:solidFill>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b="0" i="1" dirty="0"/>
            </a:p>
            <a:p>
              <a:endParaRPr lang="fr-FR" b="0" i="1" dirty="0"/>
            </a:p>
            <a:p>
              <a:r>
                <a:rPr lang="fr-FR" sz="1600" b="0" i="1" dirty="0"/>
                <a:t>Responsable d’un segment </a:t>
              </a:r>
            </a:p>
            <a:p>
              <a:r>
                <a:rPr lang="fr-FR" sz="1600" b="0" i="1" dirty="0"/>
                <a:t>de production, des prélèvements </a:t>
              </a:r>
            </a:p>
            <a:p>
              <a:r>
                <a:rPr lang="fr-FR" sz="1600" b="0" i="1" dirty="0"/>
                <a:t>et des </a:t>
              </a:r>
              <a:r>
                <a:rPr lang="fr-FR" sz="1600" b="0" i="1" dirty="0" smtClean="0"/>
                <a:t>autocontrôles</a:t>
              </a:r>
              <a:endParaRPr lang="fr-FR" sz="1600" b="0" i="1" dirty="0"/>
            </a:p>
          </p:txBody>
        </p:sp>
        <p:sp>
          <p:nvSpPr>
            <p:cNvPr id="46" name="Rectangle 45"/>
            <p:cNvSpPr/>
            <p:nvPr/>
          </p:nvSpPr>
          <p:spPr>
            <a:xfrm flipH="1">
              <a:off x="1570344" y="5260615"/>
              <a:ext cx="3329713" cy="584775"/>
            </a:xfrm>
            <a:prstGeom prst="rect">
              <a:avLst/>
            </a:prstGeom>
          </p:spPr>
          <p:txBody>
            <a:bodyPr wrap="square">
              <a:spAutoFit/>
            </a:bodyPr>
            <a:lstStyle/>
            <a:p>
              <a:pPr algn="ctr"/>
              <a:r>
                <a:rPr lang="fr-FR" sz="1600" b="1" kern="0" dirty="0">
                  <a:solidFill>
                    <a:srgbClr val="C00000">
                      <a:lumMod val="75000"/>
                    </a:srgbClr>
                  </a:solidFill>
                  <a:latin typeface="News Gothic MT"/>
                  <a:cs typeface="Arial"/>
                </a:rPr>
                <a:t>Industries Pharmaceutique, Agroalimentaire, Cosmétique</a:t>
              </a:r>
              <a:endParaRPr lang="fr-FR" sz="1200" b="1" kern="0" dirty="0">
                <a:solidFill>
                  <a:srgbClr val="C00000">
                    <a:lumMod val="75000"/>
                  </a:srgbClr>
                </a:solidFill>
                <a:latin typeface="News Gothic MT"/>
                <a:cs typeface="Arial"/>
              </a:endParaRPr>
            </a:p>
          </p:txBody>
        </p:sp>
      </p:grpSp>
      <p:pic>
        <p:nvPicPr>
          <p:cNvPr id="47" name="Image 46"/>
          <p:cNvPicPr>
            <a:picLocks noChangeAspect="1"/>
          </p:cNvPicPr>
          <p:nvPr/>
        </p:nvPicPr>
        <p:blipFill>
          <a:blip r:embed="rId4"/>
          <a:stretch>
            <a:fillRect/>
          </a:stretch>
        </p:blipFill>
        <p:spPr>
          <a:xfrm>
            <a:off x="2454246" y="1728614"/>
            <a:ext cx="2098157" cy="2812425"/>
          </a:xfrm>
          <a:prstGeom prst="rect">
            <a:avLst/>
          </a:prstGeom>
        </p:spPr>
      </p:pic>
      <p:pic>
        <p:nvPicPr>
          <p:cNvPr id="48" name="Image 47"/>
          <p:cNvPicPr>
            <a:picLocks noChangeAspect="1"/>
          </p:cNvPicPr>
          <p:nvPr/>
        </p:nvPicPr>
        <p:blipFill>
          <a:blip r:embed="rId5"/>
          <a:stretch>
            <a:fillRect/>
          </a:stretch>
        </p:blipFill>
        <p:spPr>
          <a:xfrm>
            <a:off x="237153" y="1770070"/>
            <a:ext cx="2609380" cy="2770969"/>
          </a:xfrm>
          <a:prstGeom prst="rect">
            <a:avLst/>
          </a:prstGeom>
        </p:spPr>
      </p:pic>
      <p:pic>
        <p:nvPicPr>
          <p:cNvPr id="50" name="Image 49"/>
          <p:cNvPicPr>
            <a:picLocks noChangeAspect="1"/>
          </p:cNvPicPr>
          <p:nvPr/>
        </p:nvPicPr>
        <p:blipFill>
          <a:blip r:embed="rId6"/>
          <a:stretch>
            <a:fillRect/>
          </a:stretch>
        </p:blipFill>
        <p:spPr>
          <a:xfrm>
            <a:off x="4567636" y="2228726"/>
            <a:ext cx="1734597" cy="1251504"/>
          </a:xfrm>
          <a:prstGeom prst="rect">
            <a:avLst/>
          </a:prstGeom>
        </p:spPr>
      </p:pic>
      <p:pic>
        <p:nvPicPr>
          <p:cNvPr id="51" name="Image 50"/>
          <p:cNvPicPr>
            <a:picLocks noChangeAspect="1"/>
          </p:cNvPicPr>
          <p:nvPr/>
        </p:nvPicPr>
        <p:blipFill>
          <a:blip r:embed="rId7"/>
          <a:stretch>
            <a:fillRect/>
          </a:stretch>
        </p:blipFill>
        <p:spPr>
          <a:xfrm>
            <a:off x="4854382" y="3218001"/>
            <a:ext cx="984380" cy="754691"/>
          </a:xfrm>
          <a:prstGeom prst="rect">
            <a:avLst/>
          </a:prstGeom>
        </p:spPr>
      </p:pic>
      <p:sp>
        <p:nvSpPr>
          <p:cNvPr id="52" name="Ellipse 51"/>
          <p:cNvSpPr/>
          <p:nvPr/>
        </p:nvSpPr>
        <p:spPr bwMode="auto">
          <a:xfrm>
            <a:off x="7037699" y="2288128"/>
            <a:ext cx="2923450" cy="155027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chemeClr val="tx1"/>
                </a:solidFill>
                <a:latin typeface="News Gothic MT"/>
                <a:cs typeface="Arial"/>
              </a:rPr>
              <a:t>BTS Bioqualité</a:t>
            </a:r>
          </a:p>
          <a:p>
            <a:pPr algn="ctr"/>
            <a:r>
              <a:rPr lang="fr-FR" sz="1600" b="1" kern="0" dirty="0" smtClean="0">
                <a:solidFill>
                  <a:schemeClr val="bg1"/>
                </a:solidFill>
                <a:latin typeface="News Gothic MT"/>
                <a:cs typeface="Arial"/>
              </a:rPr>
              <a:t>Management de la qualité à l’interface de la production et du contrôle</a:t>
            </a:r>
            <a:endParaRPr lang="fr-FR" sz="1600" b="1" kern="0" dirty="0">
              <a:solidFill>
                <a:schemeClr val="bg1"/>
              </a:solidFill>
              <a:latin typeface="News Gothic MT"/>
              <a:cs typeface="Arial"/>
            </a:endParaRPr>
          </a:p>
        </p:txBody>
      </p:sp>
      <p:sp>
        <p:nvSpPr>
          <p:cNvPr id="53" name="Ellipse 52"/>
          <p:cNvSpPr/>
          <p:nvPr/>
        </p:nvSpPr>
        <p:spPr bwMode="auto">
          <a:xfrm>
            <a:off x="6376870" y="1038348"/>
            <a:ext cx="5352343" cy="1047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chemeClr val="tx1"/>
                </a:solidFill>
                <a:latin typeface="News Gothic MT"/>
                <a:cs typeface="Arial"/>
              </a:rPr>
              <a:t>BTS </a:t>
            </a:r>
            <a:r>
              <a:rPr lang="fr-FR" b="1" kern="0" dirty="0" smtClean="0">
                <a:solidFill>
                  <a:schemeClr val="tx1"/>
                </a:solidFill>
                <a:latin typeface="News Gothic MT"/>
                <a:cs typeface="Arial"/>
              </a:rPr>
              <a:t>Métiers de l’eau</a:t>
            </a:r>
            <a:endParaRPr lang="fr-FR" b="1" kern="0" dirty="0">
              <a:solidFill>
                <a:schemeClr val="tx1"/>
              </a:solidFill>
              <a:latin typeface="News Gothic MT"/>
              <a:cs typeface="Arial"/>
            </a:endParaRPr>
          </a:p>
          <a:p>
            <a:pPr algn="ctr"/>
            <a:r>
              <a:rPr lang="fr-FR" sz="1600" b="1" kern="0" dirty="0" smtClean="0">
                <a:solidFill>
                  <a:schemeClr val="bg1"/>
                </a:solidFill>
                <a:latin typeface="News Gothic MT"/>
                <a:cs typeface="Arial"/>
              </a:rPr>
              <a:t>Production d’eau industrielle </a:t>
            </a:r>
          </a:p>
          <a:p>
            <a:pPr algn="ctr"/>
            <a:r>
              <a:rPr lang="fr-FR" sz="1600" b="1" kern="0" dirty="0" smtClean="0">
                <a:solidFill>
                  <a:schemeClr val="bg1"/>
                </a:solidFill>
                <a:latin typeface="News Gothic MT"/>
                <a:cs typeface="Arial"/>
              </a:rPr>
              <a:t>Epuration des eaux de production </a:t>
            </a:r>
            <a:endParaRPr lang="fr-FR" sz="1600" b="1" kern="0" dirty="0">
              <a:solidFill>
                <a:schemeClr val="bg1"/>
              </a:solidFill>
              <a:latin typeface="News Gothic MT"/>
              <a:cs typeface="Arial"/>
            </a:endParaRPr>
          </a:p>
        </p:txBody>
      </p:sp>
      <p:cxnSp>
        <p:nvCxnSpPr>
          <p:cNvPr id="71" name="Connecteur droit avec flèche 70"/>
          <p:cNvCxnSpPr/>
          <p:nvPr/>
        </p:nvCxnSpPr>
        <p:spPr>
          <a:xfrm flipV="1">
            <a:off x="10039173" y="1987836"/>
            <a:ext cx="299824" cy="227315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stCxn id="53" idx="2"/>
          </p:cNvCxnSpPr>
          <p:nvPr/>
        </p:nvCxnSpPr>
        <p:spPr>
          <a:xfrm flipH="1">
            <a:off x="4459158" y="1562173"/>
            <a:ext cx="1917712" cy="398769"/>
          </a:xfrm>
          <a:prstGeom prst="straightConnector1">
            <a:avLst/>
          </a:prstGeom>
          <a:ln w="730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39" idx="2"/>
          </p:cNvCxnSpPr>
          <p:nvPr/>
        </p:nvCxnSpPr>
        <p:spPr>
          <a:xfrm flipH="1" flipV="1">
            <a:off x="4591891" y="4196940"/>
            <a:ext cx="1256057" cy="640407"/>
          </a:xfrm>
          <a:prstGeom prst="straightConnector1">
            <a:avLst/>
          </a:prstGeom>
          <a:ln w="698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bwMode="auto">
          <a:xfrm>
            <a:off x="6857881" y="5762477"/>
            <a:ext cx="3789360" cy="103353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600" b="1" kern="0" dirty="0">
                <a:solidFill>
                  <a:schemeClr val="bg1"/>
                </a:solidFill>
                <a:latin typeface="News Gothic MT"/>
                <a:cs typeface="Arial"/>
              </a:rPr>
              <a:t>Préparation de solutions et matériels au laboratoire</a:t>
            </a:r>
          </a:p>
        </p:txBody>
      </p:sp>
      <p:cxnSp>
        <p:nvCxnSpPr>
          <p:cNvPr id="38" name="Connecteur droit avec flèche 37"/>
          <p:cNvCxnSpPr/>
          <p:nvPr/>
        </p:nvCxnSpPr>
        <p:spPr>
          <a:xfrm flipH="1" flipV="1">
            <a:off x="7524959" y="5397582"/>
            <a:ext cx="106602" cy="520793"/>
          </a:xfrm>
          <a:prstGeom prst="straightConnector1">
            <a:avLst/>
          </a:prstGeom>
          <a:ln w="4762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bwMode="auto">
          <a:xfrm>
            <a:off x="5847948" y="4207204"/>
            <a:ext cx="2822921" cy="1260286"/>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ws Gothic MT"/>
                <a:cs typeface="Arial"/>
              </a:rPr>
              <a:t>Bac Pro</a:t>
            </a:r>
            <a:r>
              <a:rPr kumimoji="0" lang="fr-FR" sz="2000" b="1" i="0" u="none" strike="noStrike" kern="0" cap="none" spc="0" normalizeH="0" noProof="0" dirty="0">
                <a:ln>
                  <a:noFill/>
                </a:ln>
                <a:solidFill>
                  <a:prstClr val="black"/>
                </a:solidFill>
                <a:effectLst/>
                <a:uLnTx/>
                <a:uFillTx/>
                <a:latin typeface="News Gothic MT"/>
                <a:cs typeface="Arial"/>
              </a:rPr>
              <a:t> </a:t>
            </a:r>
            <a:r>
              <a:rPr kumimoji="0" lang="fr-FR" sz="2000" b="1" i="0" u="none" strike="noStrike" kern="0" cap="none" spc="0" normalizeH="0" baseline="0" noProof="0" dirty="0">
                <a:ln>
                  <a:noFill/>
                </a:ln>
                <a:solidFill>
                  <a:prstClr val="black"/>
                </a:solidFill>
                <a:effectLst/>
                <a:uLnTx/>
                <a:uFillTx/>
                <a:latin typeface="News Gothic MT"/>
                <a:cs typeface="Arial"/>
              </a:rPr>
              <a:t>PIPAC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0" dirty="0" smtClean="0">
                <a:solidFill>
                  <a:schemeClr val="bg1"/>
                </a:solidFill>
                <a:latin typeface="News Gothic MT"/>
                <a:cs typeface="Arial"/>
              </a:rPr>
              <a:t>Production en environnement contrôlé</a:t>
            </a:r>
            <a:endParaRPr kumimoji="0" lang="fr-FR" sz="2000" b="1" i="0" u="none" strike="noStrike" kern="0" cap="none" spc="0" normalizeH="0" baseline="0" noProof="0" dirty="0">
              <a:ln>
                <a:noFill/>
              </a:ln>
              <a:solidFill>
                <a:schemeClr val="bg1"/>
              </a:solidFill>
              <a:effectLst/>
              <a:uLnTx/>
              <a:uFillTx/>
              <a:latin typeface="News Gothic MT"/>
              <a:cs typeface="Arial"/>
            </a:endParaRPr>
          </a:p>
        </p:txBody>
      </p:sp>
      <p:cxnSp>
        <p:nvCxnSpPr>
          <p:cNvPr id="43" name="Connecteur droit avec flèche 42"/>
          <p:cNvCxnSpPr/>
          <p:nvPr/>
        </p:nvCxnSpPr>
        <p:spPr>
          <a:xfrm flipV="1">
            <a:off x="7631561" y="3742296"/>
            <a:ext cx="233331" cy="49972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17899"/>
      </p:ext>
    </p:extLst>
  </p:cSld>
  <p:clrMapOvr>
    <a:masterClrMapping/>
  </p:clrMapOvr>
  <mc:AlternateContent xmlns:mc="http://schemas.openxmlformats.org/markup-compatibility/2006" xmlns:p14="http://schemas.microsoft.com/office/powerpoint/2010/main">
    <mc:Choice Requires="p14">
      <p:transition spd="slow" p14:dur="2000" advTm="48698"/>
    </mc:Choice>
    <mc:Fallback xmlns="">
      <p:transition spd="slow" advTm="4869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7.6"/>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5.7|6.7|27.2|23.9|18.6|11.1"/>
</p:tagLst>
</file>

<file path=ppt/tags/tag4.xml><?xml version="1.0" encoding="utf-8"?>
<p:tagLst xmlns:a="http://schemas.openxmlformats.org/drawingml/2006/main" xmlns:r="http://schemas.openxmlformats.org/officeDocument/2006/relationships" xmlns:p="http://schemas.openxmlformats.org/presentationml/2006/main">
  <p:tag name="TIMING" val="|5.7|6.7|27.2|23.9|18.6|11.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14729</TotalTime>
  <Words>3241</Words>
  <Application>Microsoft Office PowerPoint</Application>
  <PresentationFormat>Grand écran</PresentationFormat>
  <Paragraphs>361</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arimo-regular</vt:lpstr>
      <vt:lpstr>Calibri</vt:lpstr>
      <vt:lpstr>Calibri Light</vt:lpstr>
      <vt:lpstr>News Gothic MT</vt:lpstr>
      <vt:lpstr>Thème Office</vt:lpstr>
      <vt:lpstr>Conception personnalisée</vt:lpstr>
      <vt:lpstr>Filière Biotechnologie et Bio-industries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Filière biotechnologie bioindustries-bioproduction biomédicaments</dc:title>
  <dc:creator>CAROLINE BONNEFOY</dc:creator>
  <cp:lastModifiedBy>CAROLINE BONNEFOY</cp:lastModifiedBy>
  <cp:revision>306</cp:revision>
  <dcterms:created xsi:type="dcterms:W3CDTF">2023-12-14T15:50:12Z</dcterms:created>
  <dcterms:modified xsi:type="dcterms:W3CDTF">2024-02-27T17:19:06Z</dcterms:modified>
</cp:coreProperties>
</file>